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6" r:id="rId3"/>
    <p:sldId id="287" r:id="rId4"/>
    <p:sldId id="257" r:id="rId5"/>
    <p:sldId id="302" r:id="rId6"/>
    <p:sldId id="301" r:id="rId7"/>
    <p:sldId id="259" r:id="rId8"/>
    <p:sldId id="258" r:id="rId9"/>
    <p:sldId id="305" r:id="rId10"/>
    <p:sldId id="262" r:id="rId11"/>
    <p:sldId id="303" r:id="rId12"/>
    <p:sldId id="306" r:id="rId13"/>
    <p:sldId id="271" r:id="rId14"/>
    <p:sldId id="295" r:id="rId15"/>
    <p:sldId id="269" r:id="rId16"/>
    <p:sldId id="272" r:id="rId17"/>
    <p:sldId id="293" r:id="rId18"/>
    <p:sldId id="310" r:id="rId19"/>
    <p:sldId id="313" r:id="rId20"/>
    <p:sldId id="274" r:id="rId21"/>
    <p:sldId id="275" r:id="rId22"/>
    <p:sldId id="307" r:id="rId23"/>
    <p:sldId id="308" r:id="rId24"/>
    <p:sldId id="309" r:id="rId25"/>
    <p:sldId id="312" r:id="rId26"/>
    <p:sldId id="278" r:id="rId27"/>
    <p:sldId id="284" r:id="rId28"/>
    <p:sldId id="311" r:id="rId29"/>
    <p:sldId id="314" r:id="rId30"/>
    <p:sldId id="300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6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54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1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5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2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31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9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3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8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4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7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8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2%D1%8B%D1%80%D0%BE%D0%B6%D0%B4%D0%B5%D0%BD%D0%B8%D0%B5_(%D0%B1%D0%B8%D0%BE%D0%BB%D0%BE%D0%B3%D0%B8%D1%8F)&amp;action=edit&amp;redlink=1" TargetMode="External"/><Relationship Id="rId2" Type="http://schemas.openxmlformats.org/officeDocument/2006/relationships/hyperlink" Target="https://ru.wikipedia.org/wiki/%D0%95%D0%B2%D0%B3%D0%B5%D0%BD%D0%B8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0%B5%D0%BD%D0%BE%D1%84%D0%BE%D0%BD%D0%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David-Galton?_tp=eyJjb250ZXh0Ijp7ImZpcnN0UGFnZSI6InB1YmxpY2F0aW9uIiwicGFnZSI6InB1YmxpY2F0aW9uIn19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dx.doi.org/10.1136/jme.24.2.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profile/David-Galton" TargetMode="External"/><Relationship Id="rId5" Type="http://schemas.openxmlformats.org/officeDocument/2006/relationships/hyperlink" Target="https://www.researchgate.net/scientific-contributions/C-J-Galton-43168625" TargetMode="External"/><Relationship Id="rId4" Type="http://schemas.openxmlformats.org/officeDocument/2006/relationships/hyperlink" Target="https://www.researchgate.net/institution/Queen-Mary-University-of-London?_tp=eyJjb250ZXh0Ijp7ImZpcnN0UGFnZSI6InB1YmxpY2F0aW9uIiwicGFnZSI6InB1YmxpY2F0aW9uIn1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proforientator.ru/services/?arrFilter_24_1886922373=Y&amp;set_filter=%D0%9F%D0%BE%D0%B4%D0%BE%D0%B1%D1%80%D0%B0%D1%82%D1%8C" TargetMode="External"/><Relationship Id="rId7" Type="http://schemas.openxmlformats.org/officeDocument/2006/relationships/hyperlink" Target="https://proforientator.ru/services/?arrFilter_23_3905795745=Y&amp;set_filter=%D0%9F%D0%BE%D0%B4%D0%BE%D0%B1%D1%80%D0%B0%D1%82%D1%8C" TargetMode="External"/><Relationship Id="rId2" Type="http://schemas.openxmlformats.org/officeDocument/2006/relationships/hyperlink" Target="https://proforientator.ru/services/?arrFilter_24_125769235=Y&amp;set_filter=%D0%9F%D0%BE%D0%B4%D0%BE%D0%B1%D1%80%D0%B0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forientator.ru/services/?arrFilter_23_3916527423=Y&amp;arrFilter_23_1889509032=Y&amp;arrFilter_23_1997922972=Y&amp;set_filter=%D0%9F%D0%BE%D0%B4%D0%BE%D0%B1%D1%80%D0%B0%D1%82%D1%8C" TargetMode="External"/><Relationship Id="rId5" Type="http://schemas.openxmlformats.org/officeDocument/2006/relationships/hyperlink" Target="https://proforientator.ru/services/?arrFilter_23_1233418=Y&amp;set_filter=%D0%9F%D0%BE%D0%B4%D0%BE%D0%B1%D1%80%D0%B0%D1%82%D1%8C" TargetMode="External"/><Relationship Id="rId4" Type="http://schemas.openxmlformats.org/officeDocument/2006/relationships/hyperlink" Target="https://proforientator.ru/services/?arrFilter_24_2545945474=Y&amp;set_filter=%D0%9F%D0%BE%D0%B4%D0%BE%D0%B1%D1%80%D0%B0%D1%82%D1%8C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5%D0%B9%D0%B7%D0%BB%D0%BC%D0%B8%D1%80" TargetMode="External"/><Relationship Id="rId13" Type="http://schemas.openxmlformats.org/officeDocument/2006/relationships/hyperlink" Target="https://ru.wikipedia.org/wiki/%D0%9F%D1%80%D0%BE%D0%BC%D1%8B%D1%88%D0%BB%D0%B5%D0%BD%D0%BD%D0%B8%D0%BA" TargetMode="External"/><Relationship Id="rId3" Type="http://schemas.openxmlformats.org/officeDocument/2006/relationships/hyperlink" Target="https://ru.wikipedia.org/wiki/1822" TargetMode="External"/><Relationship Id="rId7" Type="http://schemas.openxmlformats.org/officeDocument/2006/relationships/hyperlink" Target="https://ru.wikipedia.org/wiki/1911" TargetMode="External"/><Relationship Id="rId12" Type="http://schemas.openxmlformats.org/officeDocument/2006/relationships/hyperlink" Target="https://ru.wikipedia.org/wiki/%D0%9F%D1%80%D0%BE%D1%81%D0%B2%D0%B5%D1%89%D0%B5%D0%BD%D0%B8%D0%B5" TargetMode="External"/><Relationship Id="rId2" Type="http://schemas.openxmlformats.org/officeDocument/2006/relationships/hyperlink" Target="https://ru.wikipedia.org/wiki/16_%D1%84%D0%B5%D0%B2%D1%80%D0%B0%D0%BB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7_%D1%8F%D0%BD%D0%B2%D0%B0%D1%80%D1%8F" TargetMode="External"/><Relationship Id="rId11" Type="http://schemas.openxmlformats.org/officeDocument/2006/relationships/hyperlink" Target="https://ru.wikipedia.org/wiki/%D0%A3%D1%87%D1%91%D0%BD%D0%BE%D0%B5_%D0%BE%D0%B1%D1%89%D0%B5%D1%81%D1%82%D0%B2%D0%BE" TargetMode="External"/><Relationship Id="rId5" Type="http://schemas.openxmlformats.org/officeDocument/2006/relationships/hyperlink" Target="https://ru.wikipedia.org/wiki/%D0%92%D0%B5%D0%BB%D0%B8%D0%BA%D0%BE%D0%B1%D1%80%D0%B8%D1%82%D0%B0%D0%BD%D0%B8%D1%8F" TargetMode="External"/><Relationship Id="rId15" Type="http://schemas.openxmlformats.org/officeDocument/2006/relationships/hyperlink" Target="https://ru.wikipedia.org/wiki/%D0%9F%D0%BE%D0%BB%D0%BD%D0%BE%D0%BB%D1%83%D0%BD%D0%B8%D0%B5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%D0%91%D0%B8%D1%80%D0%BC%D0%B8%D0%BD%D0%B3%D0%B5%D0%BC" TargetMode="External"/><Relationship Id="rId9" Type="http://schemas.openxmlformats.org/officeDocument/2006/relationships/hyperlink" Target="https://commons.wikimedia.org/wiki/File:Sir_Francis_Galton_by_Octavius_Oakley.jpg?uselang=ru" TargetMode="External"/><Relationship Id="rId14" Type="http://schemas.openxmlformats.org/officeDocument/2006/relationships/hyperlink" Target="https://ru.wikipedia.org/wiki/%D0%9D%D0%B0%D1%82%D1%83%D1%80%D1%84%D0%B8%D0%BB%D0%BE%D1%81%D0%BE%D1%84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nslated.turbopages.org/proxy_u/en-ru.ru.9978eb4f-65f888dc-0f7e8124-74722d776562/https/en.wikipedia.org/wiki/Academ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4;&#1086;&#1082;&#1072;&#1073;&#1091;&#1083;&#1072;.&#1088;&#1092;/%D1%81%D0%BB%D0%BE%D0%B2%D0%B0%D1%80%D0%B8/%D1%81%D0%BE%D0%B2%D0%B5%D1%82%D1%81%D0%BA%D0%B8%D0%B9-%D1%84%D0%B8%D0%BB%D0%BE%D1%81%D0%BE%D1%84%D1%81%D0%BA%D0%B8%D0%B9-%D1%81%D0%BB%D0%BE%D0%B2%D0%B0%D1%80%D1%8C/%D0%BC%D0%B5%D1%82%D0%BE%D0%B4" TargetMode="External"/><Relationship Id="rId2" Type="http://schemas.openxmlformats.org/officeDocument/2006/relationships/hyperlink" Target="http://www.&#1074;&#1086;&#1082;&#1072;&#1073;&#1091;&#1083;&#1072;.&#1088;&#1092;/%D1%81%D0%BB%D0%BE%D0%B2%D0%B0%D1%80%D0%B8/%D1%81%D0%BE%D0%B2%D0%B5%D1%82%D1%81%D0%BA%D0%B8%D0%B9-%D1%84%D0%B8%D0%BB%D0%BE%D1%81%D0%BE%D1%84%D1%81%D0%BA%D0%B8%D0%B9-%D1%81%D0%BB%D0%BE%D0%B2%D0%B0%D1%80%D1%8C/%D1%80%D0%B0%D1%81%D1%8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&#1074;&#1086;&#1082;&#1072;&#1073;&#1091;&#1083;&#1072;.&#1088;&#1092;/%D1%81%D0%BB%D0%BE%D0%B2%D0%B0%D1%80%D0%B8/%D1%81%D0%BE%D0%B2%D0%B5%D1%82%D1%81%D0%BA%D0%B8%D0%B9-%D1%84%D0%B8%D0%BB%D0%BE%D1%81%D0%BE%D1%84%D1%81%D0%BA%D0%B8%D0%B9-%D1%81%D0%BB%D0%BE%D0%B2%D0%B0%D1%80%D1%8C/%D0%B8%D0%B4%D0%B5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Уроки Истории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sz="3100" dirty="0" smtClean="0"/>
              <a:t>о </a:t>
            </a:r>
            <a:r>
              <a:rPr lang="ru-RU" sz="3100" dirty="0" err="1" smtClean="0"/>
              <a:t>тестологии</a:t>
            </a:r>
            <a:r>
              <a:rPr lang="ru-RU" sz="3100" dirty="0" smtClean="0"/>
              <a:t> и не только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000250"/>
          </a:xfrm>
        </p:spPr>
        <p:txBody>
          <a:bodyPr>
            <a:normAutofit/>
          </a:bodyPr>
          <a:lstStyle/>
          <a:p>
            <a:r>
              <a:rPr lang="ru-RU" dirty="0" smtClean="0"/>
              <a:t>Проф. Павловская И.Ю., СПбГУ</a:t>
            </a:r>
          </a:p>
          <a:p>
            <a:r>
              <a:rPr lang="ru-RU" dirty="0" smtClean="0"/>
              <a:t>20 марта 2024</a:t>
            </a:r>
          </a:p>
          <a:p>
            <a:r>
              <a:rPr lang="ru-RU" dirty="0" smtClean="0"/>
              <a:t>52 Международная филологическая конференция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marti\AppData\Local\Packages\Microsoft.Windows.Photos_8wekyb3d8bbwe\TempState\ShareServiceTempFolder\osnov-color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01" y="412172"/>
            <a:ext cx="352298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68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ancis+Galton+Finger+Prints+1892.jpg (960×7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9" t="12600" r="1"/>
          <a:stretch/>
        </p:blipFill>
        <p:spPr bwMode="auto">
          <a:xfrm>
            <a:off x="5303912" y="1484785"/>
            <a:ext cx="5975648" cy="5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ncis+Galton+(+)+Anthropologist+and+Explorer.jpg (960×7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6" t="46537" r="1"/>
          <a:stretch/>
        </p:blipFill>
        <p:spPr bwMode="auto">
          <a:xfrm>
            <a:off x="806058" y="2648484"/>
            <a:ext cx="4655566" cy="36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564" y="861444"/>
            <a:ext cx="95457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Ф.Г. </a:t>
            </a:r>
            <a:r>
              <a:rPr lang="ru-RU" dirty="0">
                <a:latin typeface="Arial" panose="020B0604020202020204" pitchFamily="34" charset="0"/>
              </a:rPr>
              <a:t>основоположник учения </a:t>
            </a:r>
            <a:r>
              <a:rPr lang="ru-RU" dirty="0">
                <a:latin typeface="Arial" panose="020B0604020202020204" pitchFamily="34" charset="0"/>
                <a:hlinkClick r:id="rId2" tooltip="Евгеника"/>
              </a:rPr>
              <a:t>евгеники</a:t>
            </a:r>
            <a:r>
              <a:rPr lang="ru-RU" dirty="0">
                <a:latin typeface="Arial" panose="020B0604020202020204" pitchFamily="34" charset="0"/>
              </a:rPr>
              <a:t>, которое было призвано бороться с явлениями </a:t>
            </a:r>
            <a:r>
              <a:rPr lang="ru-RU" dirty="0">
                <a:latin typeface="Arial" panose="020B0604020202020204" pitchFamily="34" charset="0"/>
                <a:hlinkClick r:id="rId3" tooltip="Вырождение (биология) (страница отсутствует)"/>
              </a:rPr>
              <a:t>вырождения</a:t>
            </a:r>
            <a:r>
              <a:rPr lang="ru-RU" dirty="0">
                <a:latin typeface="Arial" panose="020B0604020202020204" pitchFamily="34" charset="0"/>
              </a:rPr>
              <a:t> в человеческом </a:t>
            </a:r>
            <a:r>
              <a:rPr lang="ru-RU" dirty="0" smtClean="0">
                <a:latin typeface="Arial" panose="020B0604020202020204" pitchFamily="34" charset="0"/>
                <a:hlinkClick r:id="rId4" tooltip="Генофонд"/>
              </a:rPr>
              <a:t>генофонде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</a:rPr>
              <a:t>Он придумал этот термин.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</a:rPr>
              <a:t>Более того, была основана кафедра евгеники в Лондонском университете. Чрезмерное увлечение этой утопической идеей сыграло с </a:t>
            </a:r>
            <a:r>
              <a:rPr lang="ru-RU" dirty="0" err="1" smtClean="0">
                <a:latin typeface="Arial" panose="020B0604020202020204" pitchFamily="34" charset="0"/>
              </a:rPr>
              <a:t>Гальтоном</a:t>
            </a:r>
            <a:r>
              <a:rPr lang="ru-RU" dirty="0" smtClean="0">
                <a:latin typeface="Arial" panose="020B0604020202020204" pitchFamily="34" charset="0"/>
              </a:rPr>
              <a:t> злую шутку. Он пишет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lang="ru-RU" dirty="0" smtClean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«</a:t>
            </a:r>
            <a:r>
              <a:rPr lang="ru-RU" i="1" dirty="0" smtClean="0">
                <a:latin typeface="Arial" panose="020B0604020202020204" pitchFamily="34" charset="0"/>
              </a:rPr>
              <a:t>Наилучшей </a:t>
            </a:r>
            <a:r>
              <a:rPr lang="ru-RU" i="1" dirty="0">
                <a:latin typeface="Arial" panose="020B0604020202020204" pitchFamily="34" charset="0"/>
              </a:rPr>
              <a:t>формой цивилизации с точки зрения улучшения расы была бы та, в которой общество не было бы дорогостоящим; где доходы получались бы главным образом из профессиональных источников а</a:t>
            </a:r>
            <a:r>
              <a:rPr lang="ru-RU" i="1" dirty="0" smtClean="0">
                <a:latin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</a:rPr>
              <a:t>не в значительной степени по наследству; где у каждого юноши был бы шанс проявить свои способности и, если он был очень одарен, была бы возможность </a:t>
            </a:r>
            <a:r>
              <a:rPr lang="ru-RU" i="1" dirty="0" smtClean="0">
                <a:latin typeface="Arial" panose="020B0604020202020204" pitchFamily="34" charset="0"/>
              </a:rPr>
              <a:t>получить </a:t>
            </a:r>
            <a:r>
              <a:rPr lang="ru-RU" i="1" dirty="0">
                <a:latin typeface="Arial" panose="020B0604020202020204" pitchFamily="34" charset="0"/>
              </a:rPr>
              <a:t>первоклассное образование и вступление в профессиональную </a:t>
            </a:r>
            <a:r>
              <a:rPr lang="ru-RU" i="1" dirty="0" smtClean="0">
                <a:latin typeface="Arial" panose="020B0604020202020204" pitchFamily="34" charset="0"/>
              </a:rPr>
              <a:t>жизнь, </a:t>
            </a:r>
            <a:r>
              <a:rPr lang="ru-RU" i="1" dirty="0">
                <a:latin typeface="Arial" panose="020B0604020202020204" pitchFamily="34" charset="0"/>
              </a:rPr>
              <a:t>благодаря щедрой помощи выставок и стипендий, которые он получил в ранней юности; где брак </a:t>
            </a:r>
            <a:r>
              <a:rPr lang="ru-RU" i="1" dirty="0" smtClean="0">
                <a:latin typeface="Arial" panose="020B0604020202020204" pitchFamily="34" charset="0"/>
              </a:rPr>
              <a:t>был бы </a:t>
            </a:r>
            <a:r>
              <a:rPr lang="ru-RU" i="1" dirty="0">
                <a:latin typeface="Arial" panose="020B0604020202020204" pitchFamily="34" charset="0"/>
              </a:rPr>
              <a:t>в таком же почете, как и в древние еврейские времена; где поощрялась расовая гордость (конечно, я не имею в виду бессмысленные настроения сегодняшнего дня, которые идут под этим названием); где слабые могли найти радушный прием и убежище в монастырях </a:t>
            </a:r>
            <a:r>
              <a:rPr lang="ru-RU" i="1" dirty="0" smtClean="0">
                <a:latin typeface="Arial" panose="020B0604020202020204" pitchFamily="34" charset="0"/>
              </a:rPr>
              <a:t>или братствах, </a:t>
            </a:r>
            <a:r>
              <a:rPr lang="ru-RU" i="1" dirty="0">
                <a:latin typeface="Arial" panose="020B0604020202020204" pitchFamily="34" charset="0"/>
              </a:rPr>
              <a:t>дающих обет безбрачия, и, наконец, где лучшие эмигранты и беженцы из других стран были приглашены и радушно приняты, а их потомки </a:t>
            </a:r>
            <a:r>
              <a:rPr lang="ru-RU" i="1" dirty="0" smtClean="0">
                <a:latin typeface="Arial" panose="020B0604020202020204" pitchFamily="34" charset="0"/>
              </a:rPr>
              <a:t>натурализованы».</a:t>
            </a:r>
            <a:endParaRPr lang="ru-RU" i="1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— </a:t>
            </a:r>
            <a:r>
              <a:rPr lang="ru-RU" dirty="0" err="1">
                <a:latin typeface="Arial" panose="020B0604020202020204" pitchFamily="34" charset="0"/>
              </a:rPr>
              <a:t>Гальтон</a:t>
            </a:r>
            <a:r>
              <a:rPr lang="ru-RU" dirty="0">
                <a:latin typeface="Arial" panose="020B0604020202020204" pitchFamily="34" charset="0"/>
              </a:rPr>
              <a:t>, 1869, с. 362</a:t>
            </a:r>
            <a:endParaRPr lang="ru-RU" dirty="0" smtClean="0">
              <a:latin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6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5080" y="105972"/>
            <a:ext cx="411797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Francis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Galton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: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And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eugenics</a:t>
            </a: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 </a:t>
            </a:r>
            <a:r>
              <a:rPr kumimoji="0" lang="ru-RU" alt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display)"/>
              </a:rPr>
              <a:t>today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ar(--nova-font-family-displa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May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 1998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ar(--nova-font-family-sans-serif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Journal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of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Medical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Ethics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 24(2):99-105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ar(--nova-font-family-sans-serif)"/>
              </a:rPr>
              <a:t>DOI:</a:t>
            </a:r>
            <a:r>
              <a:rPr kumimoji="0" lang="ru-RU" altLang="ru-RU" sz="1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2"/>
              </a:rPr>
              <a:t>10.1136/jme.24.2.99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3"/>
              </a:rPr>
              <a:t>David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3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3"/>
              </a:rPr>
              <a:t>Galton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Queen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Mary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University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of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hlinkClick r:id="rId4"/>
              </a:rPr>
              <a:t>London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ar(--nova-font-family-sans-serif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"/>
                <a:hlinkClick r:id="rId5"/>
              </a:rPr>
              <a:t> 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oboto"/>
              </a:rPr>
              <a:t>       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Roboto"/>
            </a:endParaRPr>
          </a:p>
        </p:txBody>
      </p:sp>
      <p:pic>
        <p:nvPicPr>
          <p:cNvPr id="3075" name="Picture 3" descr="David Galton at Queen Mary, University of Lond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398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 J Galton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1750" y="1160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2675906"/>
            <a:ext cx="108481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«Евгенику </a:t>
            </a:r>
            <a:r>
              <a:rPr lang="ru-RU" dirty="0">
                <a:solidFill>
                  <a:schemeClr val="bg1"/>
                </a:solidFill>
              </a:rPr>
              <a:t>можно определить как использование научных достижений для качественного и количественного улучшения генома человека. Эта тема была инициирована </a:t>
            </a:r>
            <a:r>
              <a:rPr lang="ru-RU" dirty="0" err="1">
                <a:solidFill>
                  <a:schemeClr val="bg1"/>
                </a:solidFill>
              </a:rPr>
              <a:t>Фрэнсисом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Гальтоном</a:t>
            </a:r>
            <a:r>
              <a:rPr lang="ru-RU" dirty="0">
                <a:solidFill>
                  <a:schemeClr val="bg1"/>
                </a:solidFill>
              </a:rPr>
              <a:t> при значительной поддержке Чарльза Дарвина во второй половине 19-го века. Его масштабы значительно возросли после недавней революции в молекулярной генетике. Генетические файлы могут быть легко получены для отдельных людей либо </a:t>
            </a:r>
            <a:r>
              <a:rPr lang="ru-RU" dirty="0" err="1" smtClean="0">
                <a:solidFill>
                  <a:schemeClr val="bg1"/>
                </a:solidFill>
              </a:rPr>
              <a:t>пренатально</a:t>
            </a:r>
            <a:r>
              <a:rPr lang="ru-RU" dirty="0">
                <a:solidFill>
                  <a:schemeClr val="bg1"/>
                </a:solidFill>
              </a:rPr>
              <a:t>, либо при рождении; соматическая генная терапия была внедрена для лечения некоторых редких врожденных нарушений метаболизма; и в ближайшем будущем, несомненно, будут проведены генные манипуляции с клетками зародышевой линии человека для получения органов для трансплантации. Прошлая история евгеники была ужасающей, с грубыми злоупотреблениями в США в период с 1931 по 1945 год, когда практиковалась принудительная стерилизация; и в Германии в период с 1933 по 1945 год, когда проводились массовое истребление и принудительная стерилизация. Чтобы предотвратить подобные злоупотребления в будущем, следует создать законодательные органы, такие как комиссия по генетике, которые будут обеспечивать руководство и правила поведения при использовании новой информации и технологий применительно к геному </a:t>
            </a:r>
            <a:r>
              <a:rPr lang="ru-RU" dirty="0" smtClean="0">
                <a:solidFill>
                  <a:schemeClr val="bg1"/>
                </a:solidFill>
              </a:rPr>
              <a:t>человека»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791EEEE-5220-466A-A09E-BD0E8AC7A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09" y="1193432"/>
            <a:ext cx="7605464" cy="570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57" y="1"/>
            <a:ext cx="10364451" cy="1193432"/>
          </a:xfrm>
        </p:spPr>
        <p:txBody>
          <a:bodyPr/>
          <a:lstStyle/>
          <a:p>
            <a:r>
              <a:rPr lang="ru-RU" dirty="0" smtClean="0"/>
              <a:t>Начальный период развития отечественной </a:t>
            </a:r>
            <a:r>
              <a:rPr lang="ru-RU" dirty="0" err="1" smtClean="0"/>
              <a:t>тестологии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14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a7ec61905a84db4bf397f02b741db44d55695ed.jpg (1024×5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1462"/>
            <a:ext cx="10044113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8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99A28E3-F299-4D2E-9DC4-E89CEBB0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0" y="116632"/>
            <a:ext cx="8520947" cy="61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7F2E7DF-C5C0-4DEF-86C3-8ACFDFD2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BF19E5D-9968-451F-8DD2-4F5360E7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4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5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-pedologicheskih-izvrashheniyah.jpg (990×7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-457200"/>
            <a:ext cx="94297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0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581" y="52563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ahoma" panose="020B0604030504040204" pitchFamily="34" charset="0"/>
              </a:rPr>
              <a:t>Педология</a:t>
            </a:r>
          </a:p>
          <a:p>
            <a:r>
              <a:rPr lang="ru-RU" i="1" dirty="0">
                <a:latin typeface="Tahoma" panose="020B0604030504040204" pitchFamily="34" charset="0"/>
              </a:rPr>
              <a:t>П.Я. Шварцман, И.В. Кузнецова. Педология // Репрессированная наука. Выпуск 2. СПб.: Наука, 1994, с.121-139.</a:t>
            </a:r>
            <a:endParaRPr lang="ru-RU" b="0" i="1" dirty="0">
              <a:effectLst/>
              <a:latin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6182" y="362681"/>
            <a:ext cx="9712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erif"/>
              </a:rPr>
              <a:t>Работа </a:t>
            </a:r>
            <a:r>
              <a:rPr lang="ru-RU" dirty="0" smtClean="0">
                <a:latin typeface="PT Serif"/>
              </a:rPr>
              <a:t>первого Педологического съезда </a:t>
            </a:r>
            <a:r>
              <a:rPr lang="ru-RU" dirty="0">
                <a:latin typeface="PT Serif"/>
              </a:rPr>
              <a:t>проходила с 28 декабря 1927 г. по 4 января 1928 г</a:t>
            </a:r>
            <a:r>
              <a:rPr lang="ru-RU" dirty="0" smtClean="0">
                <a:latin typeface="PT Serif"/>
              </a:rPr>
              <a:t>.</a:t>
            </a:r>
            <a:r>
              <a:rPr lang="ru-RU" dirty="0"/>
              <a:t> с участием свыше 2000 человек. В президиум съезда было избрано более 40 ведущих специалистов в области педологии, в почетный президиум избрали Н.И. Бухарина, А.В. Луначарского, Н.К. Крупскую, Н.А. Семашко, И.П. Павлова и др.</a:t>
            </a:r>
            <a:r>
              <a:rPr lang="ru-RU" dirty="0" smtClean="0">
                <a:latin typeface="PT Serif"/>
              </a:rPr>
              <a:t> </a:t>
            </a:r>
            <a:r>
              <a:rPr lang="ru-RU" dirty="0"/>
              <a:t>Первый день съезда был целиком посвящен памяти В.М. Бехтерева и его </a:t>
            </a:r>
            <a:r>
              <a:rPr lang="ru-RU" dirty="0" err="1"/>
              <a:t>похоронам.</a:t>
            </a:r>
            <a:r>
              <a:rPr lang="ru-RU" dirty="0" err="1" smtClean="0">
                <a:latin typeface="PT Serif"/>
              </a:rPr>
              <a:t>С</a:t>
            </a:r>
            <a:r>
              <a:rPr lang="ru-RU" dirty="0" smtClean="0">
                <a:latin typeface="PT Serif"/>
              </a:rPr>
              <a:t> </a:t>
            </a:r>
            <a:r>
              <a:rPr lang="ru-RU" dirty="0">
                <a:latin typeface="PT Serif"/>
              </a:rPr>
              <a:t>вступительным словом выступил А.Б. </a:t>
            </a:r>
            <a:r>
              <a:rPr lang="ru-RU" dirty="0" err="1">
                <a:latin typeface="PT Serif"/>
              </a:rPr>
              <a:t>Залкинд</a:t>
            </a:r>
            <a:r>
              <a:rPr lang="ru-RU" dirty="0">
                <a:latin typeface="PT Serif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1709" y="2117007"/>
            <a:ext cx="91024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F0F0F"/>
                </a:solidFill>
                <a:latin typeface="PT Serif"/>
              </a:rPr>
              <a:t> </a:t>
            </a:r>
            <a:r>
              <a:rPr lang="ru-RU" dirty="0">
                <a:latin typeface="PT Serif"/>
              </a:rPr>
              <a:t>Максимальная «</a:t>
            </a:r>
            <a:r>
              <a:rPr lang="ru-RU" dirty="0" err="1">
                <a:latin typeface="PT Serif"/>
              </a:rPr>
              <a:t>биопластичность</a:t>
            </a:r>
            <a:r>
              <a:rPr lang="ru-RU" dirty="0">
                <a:latin typeface="PT Serif"/>
              </a:rPr>
              <a:t>» и решающее преобразующее воздействие среды из мнения отдельных педологов превратилось в кредо педологии — «революционный оптимизм</a:t>
            </a:r>
            <a:r>
              <a:rPr lang="ru-RU" dirty="0" smtClean="0">
                <a:latin typeface="PT Serif"/>
              </a:rPr>
              <a:t>».</a:t>
            </a:r>
          </a:p>
          <a:p>
            <a:r>
              <a:rPr lang="ru-RU" dirty="0" smtClean="0"/>
              <a:t>Зеленая улица </a:t>
            </a:r>
            <a:r>
              <a:rPr lang="ru-RU" dirty="0" err="1" smtClean="0"/>
              <a:t>социологизаторам</a:t>
            </a:r>
            <a:r>
              <a:rPr lang="ru-RU" dirty="0" smtClean="0"/>
              <a:t> </a:t>
            </a:r>
            <a:r>
              <a:rPr lang="ru-RU" dirty="0"/>
              <a:t>педологии, превращающим ее из науки, изучающей ребенка, в науку, описывающую факты, подтверждающие идеологические посылки, и в основном изучающую среду и ее воздействие на ребенка, а не его самого, но и подвергала опале любое другое научное </a:t>
            </a:r>
            <a:r>
              <a:rPr lang="ru-RU" dirty="0" smtClean="0"/>
              <a:t>инакомыслие.</a:t>
            </a:r>
          </a:p>
          <a:p>
            <a:r>
              <a:rPr lang="ru-RU" dirty="0" smtClean="0"/>
              <a:t>Проблемы</a:t>
            </a:r>
            <a:r>
              <a:rPr lang="en-US" dirty="0" smtClean="0"/>
              <a:t>: </a:t>
            </a:r>
            <a:r>
              <a:rPr lang="ru-RU" dirty="0"/>
              <a:t>с одной стороны, и недоиспользование педологией ценнейших биологических материалов, имеющихся в педиатрии, — с другой; недостаточность связи педологии с педагогической практикой; отсутствие практических методик по многим направлениям исследований и недостаточное внедрение уже имеющихся.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21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endParaRPr lang="ru-RU" dirty="0"/>
          </a:p>
        </p:txBody>
      </p:sp>
      <p:pic>
        <p:nvPicPr>
          <p:cNvPr id="5122" name="Picture 2" descr="https://avatars.dzeninfra.ru/get-zen_doc/1549204/pub_60a77868ce8b3000780c6735_60a779edf1aec22cb5060d8d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68375"/>
            <a:ext cx="5286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0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8363" y="1371077"/>
            <a:ext cx="106541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Open Sans"/>
              </a:rPr>
              <a:t>«История – самый лучший учитель, у которого самые плохие ученики».</a:t>
            </a:r>
          </a:p>
          <a:p>
            <a:pPr algn="r"/>
            <a:r>
              <a:rPr lang="ru-RU" sz="2000" b="0" i="0" dirty="0" smtClean="0">
                <a:effectLst/>
                <a:latin typeface="Open Sans"/>
              </a:rPr>
              <a:t>Индира Ганди</a:t>
            </a:r>
          </a:p>
          <a:p>
            <a:pPr algn="r"/>
            <a:endParaRPr lang="ru-RU" sz="2000" dirty="0">
              <a:latin typeface="Open Sans"/>
            </a:endParaRPr>
          </a:p>
          <a:p>
            <a:r>
              <a:rPr lang="ru-RU" sz="2400" b="0" i="1" dirty="0" smtClean="0">
                <a:effectLst/>
                <a:latin typeface="Open Sans"/>
              </a:rPr>
              <a:t>«История учит лишь тому, что она никогда ничему не научила народы»</a:t>
            </a:r>
          </a:p>
          <a:p>
            <a:pPr algn="r"/>
            <a:r>
              <a:rPr lang="ru-RU" sz="2000" dirty="0" smtClean="0">
                <a:latin typeface="Open Sans"/>
              </a:rPr>
              <a:t>Георг Гегель</a:t>
            </a:r>
            <a:endParaRPr lang="en-US" sz="2000" b="0" i="0" dirty="0">
              <a:effectLst/>
              <a:latin typeface="Open Sans"/>
            </a:endParaRPr>
          </a:p>
        </p:txBody>
      </p:sp>
      <p:pic>
        <p:nvPicPr>
          <p:cNvPr id="1030" name="Picture 6" descr="corner-ornament-png-19.png (2250×9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37" y="3082538"/>
            <a:ext cx="7753927" cy="31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404665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Центр тестирования и развития "Гуманитарные технологии" создан в 1996 году на базе факультета психологии МГУ им. М.В. Ломоносова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51984" y="11247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b="1" dirty="0">
                <a:latin typeface="Open Sans"/>
              </a:rPr>
              <a:t>Направления деятельности Центра</a:t>
            </a:r>
          </a:p>
          <a:p>
            <a:pPr fontAlgn="base"/>
            <a:r>
              <a:rPr lang="ru-RU" dirty="0">
                <a:latin typeface="Arial" panose="020B0604020202020204" pitchFamily="34" charset="0"/>
              </a:rPr>
              <a:t>• профориентация учащихся и абитуриентов (</a:t>
            </a:r>
            <a:r>
              <a:rPr lang="ru-RU" dirty="0">
                <a:latin typeface="Arial" panose="020B0604020202020204" pitchFamily="34" charset="0"/>
                <a:hlinkClick r:id="rId2"/>
              </a:rPr>
              <a:t>тестирование и консультации</a:t>
            </a:r>
            <a:r>
              <a:rPr lang="ru-RU" dirty="0">
                <a:latin typeface="Arial" panose="020B0604020202020204" pitchFamily="34" charset="0"/>
              </a:rPr>
              <a:t>)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 развивающие </a:t>
            </a:r>
            <a:r>
              <a:rPr lang="ru-RU" dirty="0">
                <a:latin typeface="Arial" panose="020B0604020202020204" pitchFamily="34" charset="0"/>
                <a:hlinkClick r:id="rId3"/>
              </a:rPr>
              <a:t>тренинги</a:t>
            </a:r>
            <a:r>
              <a:rPr lang="ru-RU" dirty="0">
                <a:latin typeface="Arial" panose="020B0604020202020204" pitchFamily="34" charset="0"/>
              </a:rPr>
              <a:t> для детей и подростков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 </a:t>
            </a:r>
            <a:r>
              <a:rPr lang="ru-RU" dirty="0" err="1">
                <a:latin typeface="Arial" panose="020B0604020202020204" pitchFamily="34" charset="0"/>
                <a:hlinkClick r:id="rId4"/>
              </a:rPr>
              <a:t>профориентационный</a:t>
            </a:r>
            <a:r>
              <a:rPr lang="ru-RU" dirty="0">
                <a:latin typeface="Arial" panose="020B0604020202020204" pitchFamily="34" charset="0"/>
                <a:hlinkClick r:id="rId4"/>
              </a:rPr>
              <a:t> лагерь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 </a:t>
            </a:r>
            <a:r>
              <a:rPr lang="ru-RU" dirty="0">
                <a:latin typeface="Arial" panose="020B0604020202020204" pitchFamily="34" charset="0"/>
                <a:hlinkClick r:id="rId5"/>
              </a:rPr>
              <a:t>консультации для родителей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 </a:t>
            </a:r>
            <a:r>
              <a:rPr lang="ru-RU" dirty="0">
                <a:latin typeface="Arial" panose="020B0604020202020204" pitchFamily="34" charset="0"/>
                <a:hlinkClick r:id="rId6"/>
              </a:rPr>
              <a:t>карьерное консультирование</a:t>
            </a:r>
            <a:r>
              <a:rPr lang="ru-RU" dirty="0">
                <a:latin typeface="Arial" panose="020B0604020202020204" pitchFamily="34" charset="0"/>
              </a:rPr>
              <a:t> и тренинги для выпускников вузов и специалистов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 научно-методическая деятельность: разработка и стандартизация психологических </a:t>
            </a:r>
            <a:r>
              <a:rPr lang="ru-RU" dirty="0" err="1">
                <a:latin typeface="Arial" panose="020B0604020202020204" pitchFamily="34" charset="0"/>
              </a:rPr>
              <a:t>профориентационных</a:t>
            </a:r>
            <a:r>
              <a:rPr lang="ru-RU" dirty="0">
                <a:latin typeface="Arial" panose="020B0604020202020204" pitchFamily="34" charset="0"/>
              </a:rPr>
              <a:t> диагностических методик и комплексов тестирования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• организация и проведение </a:t>
            </a:r>
            <a:r>
              <a:rPr lang="ru-RU" dirty="0">
                <a:latin typeface="Arial" panose="020B0604020202020204" pitchFamily="34" charset="0"/>
                <a:hlinkClick r:id="rId7"/>
              </a:rPr>
              <a:t>обучающих семинаров и конференций</a:t>
            </a:r>
            <a:r>
              <a:rPr lang="ru-RU" dirty="0">
                <a:latin typeface="Arial" panose="020B0604020202020204" pitchFamily="34" charset="0"/>
              </a:rPr>
              <a:t> по </a:t>
            </a:r>
            <a:r>
              <a:rPr lang="ru-RU" dirty="0" err="1">
                <a:latin typeface="Arial" panose="020B0604020202020204" pitchFamily="34" charset="0"/>
              </a:rPr>
              <a:t>профориентационной</a:t>
            </a:r>
            <a:r>
              <a:rPr lang="ru-RU" dirty="0">
                <a:latin typeface="Arial" panose="020B0604020202020204" pitchFamily="34" charset="0"/>
              </a:rPr>
              <a:t> и карьерной тематике</a:t>
            </a:r>
          </a:p>
        </p:txBody>
      </p:sp>
      <p:pic>
        <p:nvPicPr>
          <p:cNvPr id="4" name="Picture 2" descr="img1.jpg (800×600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2" t="26094" r="5797" b="6000"/>
          <a:stretch/>
        </p:blipFill>
        <p:spPr bwMode="auto">
          <a:xfrm>
            <a:off x="1780926" y="1606704"/>
            <a:ext cx="2617483" cy="30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g1.jpg (800×600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24561" r="48608" b="10424"/>
          <a:stretch/>
        </p:blipFill>
        <p:spPr bwMode="auto">
          <a:xfrm>
            <a:off x="3143672" y="4096332"/>
            <a:ext cx="2700300" cy="27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62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nDSIBV0UzE.jpg (856×8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62816"/>
            <a:ext cx="6425208" cy="63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27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9753"/>
            <a:ext cx="10364451" cy="697665"/>
          </a:xfrm>
        </p:spPr>
        <p:txBody>
          <a:bodyPr/>
          <a:lstStyle/>
          <a:p>
            <a:r>
              <a:rPr lang="ru-RU" dirty="0" smtClean="0"/>
              <a:t>3. Императорский </a:t>
            </a:r>
            <a:r>
              <a:rPr lang="ru-RU" dirty="0" smtClean="0"/>
              <a:t>экзамен в </a:t>
            </a:r>
            <a:r>
              <a:rPr lang="ru-RU" dirty="0" smtClean="0"/>
              <a:t>Китае</a:t>
            </a:r>
            <a:endParaRPr lang="ru-RU" dirty="0"/>
          </a:p>
        </p:txBody>
      </p:sp>
      <p:pic>
        <p:nvPicPr>
          <p:cNvPr id="4098" name="Picture 2" descr="fc2501cc8e9ee08ca9ade20a2d6d710e.jpeg (1000×66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2" y="1087181"/>
            <a:ext cx="8091055" cy="53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8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-12.jpg (1024×7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-54336"/>
            <a:ext cx="9216448" cy="69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83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27.jpg (800×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7" y="61263"/>
            <a:ext cx="8748280" cy="65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71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5866.jpg (900×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471054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1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er-Developer-think1.jpg (885×4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1" y="1387162"/>
            <a:ext cx="10457215" cy="54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875" y="396845"/>
            <a:ext cx="10364451" cy="768645"/>
          </a:xfrm>
        </p:spPr>
        <p:txBody>
          <a:bodyPr/>
          <a:lstStyle/>
          <a:p>
            <a:r>
              <a:rPr lang="ru-RU" dirty="0" smtClean="0"/>
              <a:t>Современная проблематика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79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4" y="628650"/>
            <a:ext cx="10388601" cy="5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6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94078"/>
            <a:ext cx="10364451" cy="737195"/>
          </a:xfrm>
        </p:spPr>
        <p:txBody>
          <a:bodyPr/>
          <a:lstStyle/>
          <a:p>
            <a:r>
              <a:rPr lang="ru-RU" dirty="0" smtClean="0"/>
              <a:t>Этика </a:t>
            </a:r>
            <a:r>
              <a:rPr lang="ru-RU" dirty="0" err="1" smtClean="0"/>
              <a:t>искуственного</a:t>
            </a:r>
            <a:r>
              <a:rPr lang="ru-RU" dirty="0" smtClean="0"/>
              <a:t> интеллекта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859631"/>
            <a:ext cx="97536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30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8/8cHsL6BKouZ4kVpCOn7wNxaEIQ0JrSv1PFlWgGiUd/slid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265986"/>
            <a:ext cx="8800811" cy="65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8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838" y="1139931"/>
            <a:ext cx="8186737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Фрэнсис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Гальтон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основатель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тестологии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психометрии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период развития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 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Востоке</a:t>
            </a:r>
          </a:p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шибболет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тесты, императорский экзамен в Китае,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HSK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HSKK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     Современная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проблематика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4.1.Противоречия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тестированием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тестологией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(наука и практика,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преподаватель, статистика,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4.2. Противоречия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независимых тестов и аудиторных КИМ</a:t>
            </a:r>
          </a:p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LOLA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-когнитивная модель, общественное и профессиональное)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инновации. Этика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искуственного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интеллекта в образовании.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81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151" y="0"/>
            <a:ext cx="10329862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5445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Тестирование как вид оценки компетенций существовало с древних времен и будет существовать всегда, независимо от политических решений. А значит будет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существовать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наука об оценивании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междисциплинарная дисциплина, требующая специальной подготовки.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тестологии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лежат как на западе, так и на востоке.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Лингводидактическое тестирование выросло из психологического (полностью их разделять нельзя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является разделом Методики обучения языкам.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профессионально-ориентированное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-ориентированное тестирование опиралось на практические нужды и добилось больших успехов в русле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педологии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профессиональной ориентации.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 языкового тестирования связано с интеграцией языка и предметной области, введением интегративных заданий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комплекс видов речевой деятельности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тесты,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процесса, автоматизацией проверки, обеспечением безопасности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проверки и выработкой этических норм работы с 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788" y="2075842"/>
            <a:ext cx="10364451" cy="1596177"/>
          </a:xfrm>
        </p:spPr>
        <p:txBody>
          <a:bodyPr/>
          <a:lstStyle/>
          <a:p>
            <a:r>
              <a:rPr lang="ru-RU" i="1" dirty="0" smtClean="0"/>
              <a:t>Благодарю за внимание</a:t>
            </a:r>
            <a:r>
              <a:rPr lang="en-US" i="1" dirty="0" smtClean="0"/>
              <a:t>!</a:t>
            </a:r>
            <a:br>
              <a:rPr lang="en-US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sz="2400" cap="none" dirty="0" smtClean="0"/>
              <a:t>pavlovskayairina2@yandex.ru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7851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A0D534-1603-4411-A723-FEBC4DF8FF37}"/>
              </a:ext>
            </a:extLst>
          </p:cNvPr>
          <p:cNvSpPr txBox="1"/>
          <p:nvPr/>
        </p:nvSpPr>
        <p:spPr>
          <a:xfrm>
            <a:off x="4255695" y="210547"/>
            <a:ext cx="6156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Фрэнсис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Гальтон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u="sng" dirty="0">
                <a:latin typeface="Arial" panose="020B0604020202020204" pitchFamily="34" charset="0"/>
                <a:hlinkClick r:id="rId2" tooltip="16 февраля"/>
              </a:rPr>
              <a:t>16 февраля</a:t>
            </a:r>
            <a:r>
              <a:rPr lang="ru-RU" u="sng" dirty="0">
                <a:latin typeface="Arial" panose="020B0604020202020204" pitchFamily="34" charset="0"/>
              </a:rPr>
              <a:t> </a:t>
            </a:r>
            <a:r>
              <a:rPr lang="ru-RU" u="sng" dirty="0">
                <a:latin typeface="Arial" panose="020B0604020202020204" pitchFamily="34" charset="0"/>
                <a:hlinkClick r:id="rId3" tooltip="1822"/>
              </a:rPr>
              <a:t>1822</a:t>
            </a:r>
            <a:r>
              <a:rPr lang="ru-RU" u="sng" dirty="0">
                <a:latin typeface="Arial" panose="020B0604020202020204" pitchFamily="34" charset="0"/>
              </a:rPr>
              <a:t>, </a:t>
            </a:r>
            <a:r>
              <a:rPr lang="ru-RU" u="sng" dirty="0" err="1" smtClean="0">
                <a:latin typeface="Arial" panose="020B0604020202020204" pitchFamily="34" charset="0"/>
                <a:hlinkClick r:id="rId4" tooltip="Бирмингем"/>
              </a:rPr>
              <a:t>Бирмингем</a:t>
            </a:r>
            <a:r>
              <a:rPr lang="ru-RU" u="sng" dirty="0" err="1" smtClean="0">
                <a:latin typeface="Arial" panose="020B0604020202020204" pitchFamily="34" charset="0"/>
              </a:rPr>
              <a:t>,</a:t>
            </a:r>
            <a:r>
              <a:rPr lang="ru-RU" u="sng" dirty="0" err="1" smtClean="0">
                <a:latin typeface="Arial" panose="020B0604020202020204" pitchFamily="34" charset="0"/>
                <a:hlinkClick r:id="rId5" tooltip="Великобритания"/>
              </a:rPr>
              <a:t>Великобритания</a:t>
            </a:r>
            <a:r>
              <a:rPr lang="ru-RU" u="sng" dirty="0">
                <a:latin typeface="Arial" panose="020B0604020202020204" pitchFamily="34" charset="0"/>
              </a:rPr>
              <a:t> — </a:t>
            </a:r>
            <a:r>
              <a:rPr lang="ru-RU" u="sng" dirty="0">
                <a:latin typeface="Arial" panose="020B0604020202020204" pitchFamily="34" charset="0"/>
                <a:hlinkClick r:id="rId6" tooltip="17 января"/>
              </a:rPr>
              <a:t>17января</a:t>
            </a:r>
            <a:r>
              <a:rPr lang="ru-RU" u="sng" dirty="0">
                <a:latin typeface="Arial" panose="020B0604020202020204" pitchFamily="34" charset="0"/>
              </a:rPr>
              <a:t> </a:t>
            </a:r>
            <a:r>
              <a:rPr lang="ru-RU" u="sng" dirty="0">
                <a:latin typeface="Arial" panose="020B0604020202020204" pitchFamily="34" charset="0"/>
                <a:hlinkClick r:id="rId7"/>
              </a:rPr>
              <a:t>1911</a:t>
            </a:r>
            <a:r>
              <a:rPr lang="ru-RU" u="sng" dirty="0">
                <a:latin typeface="Arial" panose="020B0604020202020204" pitchFamily="34" charset="0"/>
              </a:rPr>
              <a:t>, </a:t>
            </a:r>
            <a:r>
              <a:rPr lang="ru-RU" u="sng" dirty="0" err="1">
                <a:latin typeface="Arial" panose="020B0604020202020204" pitchFamily="34" charset="0"/>
                <a:hlinkClick r:id="rId8" tooltip="Хейзлмир"/>
              </a:rPr>
              <a:t>Хейзлмир</a:t>
            </a:r>
            <a:r>
              <a:rPr lang="ru-RU" u="sng" dirty="0">
                <a:latin typeface="Arial" panose="020B0604020202020204" pitchFamily="34" charset="0"/>
              </a:rPr>
              <a:t>,  </a:t>
            </a:r>
            <a:r>
              <a:rPr lang="ru-RU" u="sng" dirty="0">
                <a:latin typeface="Arial" panose="020B0604020202020204" pitchFamily="34" charset="0"/>
                <a:hlinkClick r:id="rId5" tooltip="Великобритания"/>
              </a:rPr>
              <a:t>Великобритания</a:t>
            </a:r>
            <a:r>
              <a:rPr lang="ru-RU" u="sng" dirty="0">
                <a:latin typeface="Arial" panose="020B0604020202020204" pitchFamily="34" charset="0"/>
              </a:rPr>
              <a:t>)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018" y="4827196"/>
            <a:ext cx="11153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Вундеркинд, </a:t>
            </a:r>
            <a:r>
              <a:rPr lang="ru-RU" sz="1600" dirty="0" err="1" smtClean="0"/>
              <a:t>Фрэнсис</a:t>
            </a:r>
            <a:r>
              <a:rPr lang="ru-RU" sz="1600" dirty="0" smtClean="0"/>
              <a:t> </a:t>
            </a:r>
            <a:r>
              <a:rPr lang="ru-RU" sz="1600" dirty="0"/>
              <a:t>р</a:t>
            </a:r>
            <a:r>
              <a:rPr lang="ru-RU" sz="1600" dirty="0" smtClean="0"/>
              <a:t>ано </a:t>
            </a:r>
            <a:r>
              <a:rPr lang="ru-RU" sz="1600" dirty="0"/>
              <a:t>проявил одарённость: с полутора лет знал все буквы алфавита, самостоятельно читал с двух с половиной лет, писал с трёх лет</a:t>
            </a:r>
            <a:r>
              <a:rPr lang="ru-RU" sz="1600" dirty="0" smtClean="0"/>
              <a:t>. Мальчика хотели отдать в медицину.</a:t>
            </a:r>
            <a:endParaRPr lang="ru-RU" sz="1600" dirty="0"/>
          </a:p>
          <a:p>
            <a:r>
              <a:rPr lang="ru-RU" sz="1600" dirty="0"/>
              <a:t>С 1838 обучается медицине: </a:t>
            </a:r>
            <a:r>
              <a:rPr lang="ru-RU" sz="1600" dirty="0" err="1"/>
              <a:t>Бирмингамский</a:t>
            </a:r>
            <a:r>
              <a:rPr lang="ru-RU" sz="1600" dirty="0"/>
              <a:t> госпиталь, медицинская школа Лондона, в 1839 «</a:t>
            </a:r>
            <a:r>
              <a:rPr lang="ru-RU" sz="1600" dirty="0" err="1"/>
              <a:t>Кингс</a:t>
            </a:r>
            <a:r>
              <a:rPr lang="ru-RU" sz="1600" dirty="0"/>
              <a:t>-колледж» — медицинское отделение.</a:t>
            </a:r>
          </a:p>
          <a:p>
            <a:r>
              <a:rPr lang="ru-RU" sz="1600" dirty="0"/>
              <a:t>В 1840 поступил в </a:t>
            </a:r>
            <a:r>
              <a:rPr lang="ru-RU" sz="1600" dirty="0" err="1"/>
              <a:t>Кэмбриджский</a:t>
            </a:r>
            <a:r>
              <a:rPr lang="ru-RU" sz="1600" dirty="0"/>
              <a:t> университет (Тринити-колледж</a:t>
            </a:r>
            <a:r>
              <a:rPr lang="ru-RU" sz="1600" dirty="0" smtClean="0"/>
              <a:t>) </a:t>
            </a:r>
            <a:r>
              <a:rPr lang="ru-RU" sz="1600" dirty="0"/>
              <a:t>для занятий математикой и естественными науками. В 1844 умер отец, </a:t>
            </a:r>
            <a:r>
              <a:rPr lang="ru-RU" sz="1600" dirty="0" err="1"/>
              <a:t>Фрэнсис</a:t>
            </a:r>
            <a:r>
              <a:rPr lang="ru-RU" sz="1600" dirty="0"/>
              <a:t> не завершил медицинское образование и всю оставшуюся жизнь посвятил научной деятельности.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771849" y="2009820"/>
            <a:ext cx="1177925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solidFill>
                  <a:srgbClr val="0645AD"/>
                </a:solidFill>
                <a:latin typeface="Arial" panose="020B0604020202020204" pitchFamily="34" charset="0"/>
                <a:hlinkClick r:id="rId9"/>
              </a:rPr>
              <a:t>  </a:t>
            </a:r>
            <a:r>
              <a:rPr lang="ru-RU" altLang="ru-RU" sz="13300" u="sng" dirty="0">
                <a:solidFill>
                  <a:srgbClr val="0645AD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900" u="sng" dirty="0">
                <a:solidFill>
                  <a:srgbClr val="0645AD"/>
                </a:solidFill>
                <a:latin typeface="Arial" panose="020B0604020202020204" pitchFamily="34" charset="0"/>
              </a:rPr>
              <a:t>                                                   </a:t>
            </a:r>
            <a:endParaRPr lang="ru-RU" altLang="ru-RU" sz="9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u="sng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u="sng" dirty="0">
                <a:solidFill>
                  <a:srgbClr val="202122"/>
                </a:solidFill>
                <a:latin typeface="Arial" panose="020B0604020202020204" pitchFamily="34" charset="0"/>
              </a:rPr>
              <a:t>Ф. </a:t>
            </a:r>
            <a:r>
              <a:rPr lang="ru-RU" altLang="ru-RU" sz="900" u="sng" dirty="0" err="1">
                <a:solidFill>
                  <a:srgbClr val="202122"/>
                </a:solidFill>
                <a:latin typeface="Arial" panose="020B0604020202020204" pitchFamily="34" charset="0"/>
              </a:rPr>
              <a:t>Гальтон</a:t>
            </a:r>
            <a:r>
              <a:rPr lang="ru-RU" altLang="ru-RU" sz="900" u="sng" dirty="0">
                <a:solidFill>
                  <a:srgbClr val="202122"/>
                </a:solidFill>
                <a:latin typeface="Arial" panose="020B0604020202020204" pitchFamily="34" charset="0"/>
              </a:rPr>
              <a:t> в юности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u="sng" dirty="0"/>
              <a:t/>
            </a:r>
            <a:br>
              <a:rPr lang="ru-RU" altLang="ru-RU" sz="800" u="sng" dirty="0"/>
            </a:br>
            <a:endParaRPr lang="ru-RU" altLang="ru-RU" sz="900" u="sng" dirty="0">
              <a:solidFill>
                <a:srgbClr val="0645AD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4" descr="https://upload.wikimedia.org/wikipedia/commons/thumb/a/ad/Sir_Francis_Galton_by_Octavius_Oakley.jpg/174px-Sir_Francis_Galton_by_Octavius_Oakle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5" y="609600"/>
            <a:ext cx="2964131" cy="37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56387" y="225061"/>
            <a:ext cx="151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Francis Galton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0945" y="1133877"/>
            <a:ext cx="7812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СЕМЬЯ.</a:t>
            </a:r>
          </a:p>
          <a:p>
            <a:r>
              <a:rPr lang="ru-RU" dirty="0" smtClean="0"/>
              <a:t>Он </a:t>
            </a:r>
            <a:r>
              <a:rPr lang="ru-RU" dirty="0"/>
              <a:t>был сводным кузеном Чарльза Дарвина, у </a:t>
            </a:r>
            <a:r>
              <a:rPr lang="ru-RU" dirty="0" smtClean="0"/>
              <a:t>них </a:t>
            </a:r>
            <a:r>
              <a:rPr lang="ru-RU" dirty="0"/>
              <a:t>был общий дедушка Эразм Дарвин. В семьях </a:t>
            </a:r>
            <a:r>
              <a:rPr lang="ru-RU" dirty="0" err="1"/>
              <a:t>Гальтонов</a:t>
            </a:r>
            <a:r>
              <a:rPr lang="ru-RU" dirty="0"/>
              <a:t> и Дарвинов были стипендиаты Королевского </a:t>
            </a:r>
            <a:r>
              <a:rPr lang="ru-RU" dirty="0" smtClean="0"/>
              <a:t>общества. </a:t>
            </a:r>
            <a:r>
              <a:rPr lang="ru-RU" dirty="0"/>
              <a:t>И Эразм Дарвин, и </a:t>
            </a:r>
            <a:r>
              <a:rPr lang="ru-RU" dirty="0" err="1"/>
              <a:t>Сэмюэл</a:t>
            </a:r>
            <a:r>
              <a:rPr lang="ru-RU" dirty="0"/>
              <a:t> </a:t>
            </a:r>
            <a:r>
              <a:rPr lang="ru-RU" dirty="0" err="1"/>
              <a:t>Гальтон</a:t>
            </a:r>
            <a:r>
              <a:rPr lang="ru-RU" dirty="0"/>
              <a:t> были членами-основателями Лунного общества </a:t>
            </a:r>
            <a:r>
              <a:rPr lang="ru-RU" dirty="0" smtClean="0"/>
              <a:t>Бирмингема </a:t>
            </a:r>
            <a:r>
              <a:rPr lang="ru-RU" dirty="0" smtClean="0"/>
              <a:t>(обеденный клуб </a:t>
            </a:r>
            <a:r>
              <a:rPr lang="ru-RU" dirty="0"/>
              <a:t>и неофициальное </a:t>
            </a:r>
            <a:r>
              <a:rPr lang="ru-RU" u="sng" dirty="0">
                <a:hlinkClick r:id="rId11"/>
              </a:rPr>
              <a:t>учёное общество</a:t>
            </a:r>
            <a:r>
              <a:rPr lang="ru-RU" dirty="0"/>
              <a:t> видных деятелей британского </a:t>
            </a:r>
            <a:r>
              <a:rPr lang="ru-RU" dirty="0">
                <a:hlinkClick r:id="rId12" tooltip="Просвещение"/>
              </a:rPr>
              <a:t>Просвещения</a:t>
            </a:r>
            <a:r>
              <a:rPr lang="ru-RU" dirty="0"/>
              <a:t>, </a:t>
            </a:r>
            <a:r>
              <a:rPr lang="ru-RU" dirty="0" smtClean="0"/>
              <a:t>включавшее</a:t>
            </a:r>
            <a:r>
              <a:rPr lang="ru-RU" dirty="0"/>
              <a:t> </a:t>
            </a:r>
            <a:r>
              <a:rPr lang="ru-RU" dirty="0">
                <a:hlinkClick r:id="rId13" tooltip="Промышленник"/>
              </a:rPr>
              <a:t>промышленников</a:t>
            </a:r>
            <a:r>
              <a:rPr lang="ru-RU" dirty="0"/>
              <a:t>, </a:t>
            </a:r>
            <a:r>
              <a:rPr lang="ru-RU" dirty="0">
                <a:hlinkClick r:id="rId14" tooltip="Натурфилософия"/>
              </a:rPr>
              <a:t>натурфилософов</a:t>
            </a:r>
            <a:r>
              <a:rPr lang="ru-RU" dirty="0"/>
              <a:t> и интеллигенцию, заседания </a:t>
            </a:r>
            <a:r>
              <a:rPr lang="ru-RU" dirty="0" smtClean="0"/>
              <a:t>которого проводились </a:t>
            </a:r>
            <a:r>
              <a:rPr lang="ru-RU" dirty="0"/>
              <a:t>во время </a:t>
            </a:r>
            <a:r>
              <a:rPr lang="ru-RU" dirty="0">
                <a:hlinkClick r:id="rId15" tooltip="Полнолуние"/>
              </a:rPr>
              <a:t>полнолуния</a:t>
            </a:r>
            <a:r>
              <a:rPr lang="ru-RU" dirty="0"/>
              <a:t>, так как, в отсутствие уличного освещения, дополнительный свет делал возвращение домой после ужина проще и </a:t>
            </a:r>
            <a:r>
              <a:rPr lang="ru-RU" dirty="0" smtClean="0"/>
              <a:t>безопасней). </a:t>
            </a:r>
            <a:r>
              <a:rPr lang="ru-RU" dirty="0"/>
              <a:t>Обе семьи были известны своим литературным талантом. Эразм Дарвин сочинял длинные технические трактаты в стихах. Тетя </a:t>
            </a:r>
            <a:r>
              <a:rPr lang="ru-RU" dirty="0" err="1"/>
              <a:t>Гальтона</a:t>
            </a:r>
            <a:r>
              <a:rPr lang="ru-RU" dirty="0"/>
              <a:t> Мэри Энн </a:t>
            </a:r>
            <a:r>
              <a:rPr lang="ru-RU" dirty="0" err="1"/>
              <a:t>Гальтон</a:t>
            </a:r>
            <a:r>
              <a:rPr lang="ru-RU" dirty="0"/>
              <a:t> писала об эстетике и религии.</a:t>
            </a:r>
          </a:p>
        </p:txBody>
      </p:sp>
    </p:spTree>
    <p:extLst>
      <p:ext uri="{BB962C8B-B14F-4D97-AF65-F5344CB8AC3E}">
        <p14:creationId xmlns:p14="http://schemas.microsoft.com/office/powerpoint/2010/main" val="11008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8945" y="196425"/>
            <a:ext cx="44611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возрасте всего 31 года </a:t>
            </a:r>
            <a:r>
              <a:rPr lang="ru-RU" dirty="0" err="1"/>
              <a:t>Гальтон</a:t>
            </a:r>
            <a:r>
              <a:rPr lang="ru-RU" dirty="0"/>
              <a:t> в 1853 году был избран членом Королевского географического общества, а три года спустя - членом Королевского общества (является старейшей постоянно существующей научной </a:t>
            </a:r>
            <a:r>
              <a:rPr lang="ru-RU" dirty="0">
                <a:hlinkClick r:id="rId2" tooltip="Академия"/>
              </a:rPr>
              <a:t>академией</a:t>
            </a:r>
            <a:r>
              <a:rPr lang="ru-RU" dirty="0"/>
              <a:t> в </a:t>
            </a:r>
            <a:r>
              <a:rPr lang="ru-RU" dirty="0" smtClean="0"/>
              <a:t>мире)</a:t>
            </a:r>
            <a:endParaRPr lang="ru-RU" dirty="0"/>
          </a:p>
          <a:p>
            <a:r>
              <a:rPr lang="ru-RU" dirty="0"/>
              <a:t>В 1853 году </a:t>
            </a:r>
            <a:r>
              <a:rPr lang="ru-RU" dirty="0" err="1"/>
              <a:t>Гальтон</a:t>
            </a:r>
            <a:r>
              <a:rPr lang="ru-RU" dirty="0"/>
              <a:t> женился. Детей от этого брака не было. </a:t>
            </a:r>
            <a:r>
              <a:rPr lang="ru-RU" dirty="0" err="1"/>
              <a:t>Гальтон</a:t>
            </a:r>
            <a:r>
              <a:rPr lang="ru-RU" dirty="0"/>
              <a:t> написал 9 книг и около 200 статей. в течение 34 лет он занимался совершенствованием стандартов измерений. </a:t>
            </a:r>
            <a:endParaRPr lang="ru-RU" dirty="0" smtClean="0"/>
          </a:p>
          <a:p>
            <a:r>
              <a:rPr lang="ru-RU" dirty="0"/>
              <a:t>Был награжден </a:t>
            </a:r>
            <a:r>
              <a:rPr lang="ru-RU" dirty="0" smtClean="0"/>
              <a:t>Медалью </a:t>
            </a:r>
            <a:r>
              <a:rPr lang="ru-RU" dirty="0" err="1"/>
              <a:t>Копли</a:t>
            </a:r>
            <a:r>
              <a:rPr lang="ru-RU" dirty="0"/>
              <a:t> - </a:t>
            </a:r>
            <a:r>
              <a:rPr lang="ru-RU" dirty="0" smtClean="0"/>
              <a:t>самой престижной научной наградой </a:t>
            </a:r>
            <a:r>
              <a:rPr lang="ru-RU" dirty="0"/>
              <a:t>в Соединенном Королевстве, ежегодно </a:t>
            </a:r>
            <a:r>
              <a:rPr lang="ru-RU" dirty="0" smtClean="0"/>
              <a:t>присуждаемой </a:t>
            </a:r>
            <a:r>
              <a:rPr lang="ru-RU" dirty="0"/>
              <a:t>Лондонским королевским обществом “за выдающиеся достижения в исследованиях в любой отрасли науки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В </a:t>
            </a:r>
            <a:r>
              <a:rPr lang="ru-RU" dirty="0"/>
              <a:t>1909 году он был посвящен в </a:t>
            </a:r>
            <a:r>
              <a:rPr lang="ru-RU" dirty="0" smtClean="0"/>
              <a:t>рыцари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scale_1200 (1100×88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328"/>
            <a:ext cx="6933406" cy="55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4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515" y="506335"/>
            <a:ext cx="9405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Ф.Г. психолог </a:t>
            </a:r>
            <a:r>
              <a:rPr lang="ru-RU" dirty="0">
                <a:latin typeface="Arial" panose="020B0604020202020204" pitchFamily="34" charset="0"/>
              </a:rPr>
              <a:t>и антрополог. Первым разработал на основе экспериментальных и </a:t>
            </a:r>
            <a:r>
              <a:rPr lang="ru-RU" dirty="0" smtClean="0">
                <a:latin typeface="Arial" panose="020B0604020202020204" pitchFamily="34" charset="0"/>
              </a:rPr>
              <a:t>математических </a:t>
            </a:r>
            <a:r>
              <a:rPr lang="ru-RU" dirty="0">
                <a:latin typeface="Arial" panose="020B0604020202020204" pitchFamily="34" charset="0"/>
              </a:rPr>
              <a:t>методов учение об </a:t>
            </a:r>
            <a:r>
              <a:rPr lang="ru-RU" dirty="0" smtClean="0">
                <a:latin typeface="Arial" panose="020B0604020202020204" pitchFamily="34" charset="0"/>
              </a:rPr>
              <a:t>индивидуально-психологических </a:t>
            </a:r>
            <a:r>
              <a:rPr lang="ru-RU" dirty="0">
                <a:latin typeface="Arial" panose="020B0604020202020204" pitchFamily="34" charset="0"/>
              </a:rPr>
              <a:t>различиях между людьми дифференциальную психологию. Эти различия Г. под влиянием одного из принципов </a:t>
            </a:r>
            <a:r>
              <a:rPr lang="ru-RU" dirty="0" smtClean="0">
                <a:latin typeface="Arial" panose="020B0604020202020204" pitchFamily="34" charset="0"/>
              </a:rPr>
              <a:t>эволюционной теории </a:t>
            </a:r>
            <a:r>
              <a:rPr lang="ru-RU" dirty="0">
                <a:latin typeface="Arial" panose="020B0604020202020204" pitchFamily="34" charset="0"/>
              </a:rPr>
              <a:t>своего двоюродного брата Дарвина объяснял </a:t>
            </a:r>
            <a:r>
              <a:rPr lang="ru-RU" dirty="0" smtClean="0">
                <a:latin typeface="Arial" panose="020B0604020202020204" pitchFamily="34" charset="0"/>
              </a:rPr>
              <a:t>преимущественно наследственными </a:t>
            </a:r>
            <a:r>
              <a:rPr lang="ru-RU" dirty="0">
                <a:latin typeface="Arial" panose="020B0604020202020204" pitchFamily="34" charset="0"/>
              </a:rPr>
              <a:t>факторами. Постановка вопроса о роли этих факторов в развитии личности являлась новаторской, однако преувеличение их привело к односторонним выводам, игнорирующим социальную сущность человека.  Г. считал, что совершенствование </a:t>
            </a:r>
            <a:r>
              <a:rPr lang="ru-RU" dirty="0" smtClean="0">
                <a:latin typeface="Arial" panose="020B0604020202020204" pitchFamily="34" charset="0"/>
              </a:rPr>
              <a:t>человеческой </a:t>
            </a:r>
            <a:r>
              <a:rPr lang="ru-RU" dirty="0">
                <a:latin typeface="Arial" panose="020B0604020202020204" pitchFamily="34" charset="0"/>
              </a:rPr>
              <a:t>природы может быть решено путём выведения на основе законов наследственности </a:t>
            </a:r>
            <a:r>
              <a:rPr lang="ru-RU" dirty="0">
                <a:latin typeface="Arial" panose="020B0604020202020204" pitchFamily="34" charset="0"/>
                <a:hlinkClick r:id="rId2"/>
              </a:rPr>
              <a:t>расы</a:t>
            </a:r>
            <a:r>
              <a:rPr lang="ru-RU" dirty="0">
                <a:latin typeface="Arial" panose="020B0604020202020204" pitchFamily="34" charset="0"/>
              </a:rPr>
              <a:t> особо одарённых, умственно и физически сильных людей (евгеника). С целью диагностики </a:t>
            </a:r>
            <a:r>
              <a:rPr lang="ru-RU" dirty="0" smtClean="0">
                <a:latin typeface="Arial" panose="020B0604020202020204" pitchFamily="34" charset="0"/>
              </a:rPr>
              <a:t>психических </a:t>
            </a:r>
            <a:r>
              <a:rPr lang="ru-RU" dirty="0">
                <a:latin typeface="Arial" panose="020B0604020202020204" pitchFamily="34" charset="0"/>
              </a:rPr>
              <a:t>качеств изобрёл ряд приборов, получивших широкое распространение в практике лабораторного исследования, разработал множество </a:t>
            </a:r>
            <a:r>
              <a:rPr lang="ru-RU" dirty="0" smtClean="0">
                <a:latin typeface="Arial" panose="020B0604020202020204" pitchFamily="34" charset="0"/>
              </a:rPr>
              <a:t>конкретно-научных. </a:t>
            </a:r>
            <a:r>
              <a:rPr lang="ru-RU" dirty="0">
                <a:latin typeface="Arial" panose="020B0604020202020204" pitchFamily="34" charset="0"/>
              </a:rPr>
              <a:t>методик, в т. ч. изучения ассоциаций идей, образной памяти и т. н. </a:t>
            </a:r>
            <a:r>
              <a:rPr lang="ru-RU" dirty="0">
                <a:latin typeface="Arial" panose="020B0604020202020204" pitchFamily="34" charset="0"/>
                <a:hlinkClick r:id="rId3"/>
              </a:rPr>
              <a:t>метод</a:t>
            </a:r>
            <a:r>
              <a:rPr lang="ru-RU" dirty="0">
                <a:latin typeface="Arial" panose="020B0604020202020204" pitchFamily="34" charset="0"/>
              </a:rPr>
              <a:t> близнецов, позволяющий выяснить соотношение между наследственностью и </a:t>
            </a:r>
            <a:r>
              <a:rPr lang="ru-RU" dirty="0" smtClean="0">
                <a:latin typeface="Arial" panose="020B0604020202020204" pitchFamily="34" charset="0"/>
              </a:rPr>
              <a:t>внешними </a:t>
            </a:r>
            <a:r>
              <a:rPr lang="ru-RU" dirty="0">
                <a:latin typeface="Arial" panose="020B0604020202020204" pitchFamily="34" charset="0"/>
              </a:rPr>
              <a:t>влияниями. Считая, что между различными (</a:t>
            </a:r>
            <a:r>
              <a:rPr lang="ru-RU" dirty="0" err="1">
                <a:latin typeface="Arial" panose="020B0604020202020204" pitchFamily="34" charset="0"/>
              </a:rPr>
              <a:t>физич</a:t>
            </a:r>
            <a:r>
              <a:rPr lang="ru-RU" dirty="0">
                <a:latin typeface="Arial" panose="020B0604020202020204" pitchFamily="34" charset="0"/>
              </a:rPr>
              <a:t>. и психич.) свойствами индивидов имеются корреляции, создал </a:t>
            </a:r>
            <a:r>
              <a:rPr lang="ru-RU" dirty="0" smtClean="0">
                <a:latin typeface="Arial" panose="020B0604020202020204" pitchFamily="34" charset="0"/>
              </a:rPr>
              <a:t>статистические </a:t>
            </a:r>
            <a:r>
              <a:rPr lang="ru-RU" dirty="0">
                <a:latin typeface="Arial" panose="020B0604020202020204" pitchFamily="34" charset="0"/>
              </a:rPr>
              <a:t>методы их определения, ставшие основой факторного анализа, широко применяемого в </a:t>
            </a:r>
            <a:r>
              <a:rPr lang="ru-RU" dirty="0" smtClean="0">
                <a:latin typeface="Arial" panose="020B0604020202020204" pitchFamily="34" charset="0"/>
              </a:rPr>
              <a:t>современной </a:t>
            </a:r>
            <a:r>
              <a:rPr lang="ru-RU" dirty="0">
                <a:latin typeface="Arial" panose="020B0604020202020204" pitchFamily="34" charset="0"/>
              </a:rPr>
              <a:t>психологии и социологии. К Г. восходит </a:t>
            </a:r>
            <a:r>
              <a:rPr lang="ru-RU" dirty="0">
                <a:latin typeface="Arial" panose="020B0604020202020204" pitchFamily="34" charset="0"/>
                <a:hlinkClick r:id="rId4"/>
              </a:rPr>
              <a:t>идея</a:t>
            </a:r>
            <a:r>
              <a:rPr lang="ru-RU" dirty="0">
                <a:latin typeface="Arial" panose="020B0604020202020204" pitchFamily="34" charset="0"/>
              </a:rPr>
              <a:t> использования тестов для определения индивидуальных </a:t>
            </a:r>
            <a:r>
              <a:rPr lang="ru-RU" dirty="0" smtClean="0">
                <a:latin typeface="Arial" panose="020B0604020202020204" pitchFamily="34" charset="0"/>
              </a:rPr>
              <a:t>различий</a:t>
            </a:r>
            <a:r>
              <a:rPr lang="ru-RU" sz="2000" i="1" dirty="0" smtClean="0">
                <a:latin typeface="Arial" panose="020B0604020202020204" pitchFamily="34" charset="0"/>
              </a:rPr>
              <a:t>.</a:t>
            </a:r>
          </a:p>
          <a:p>
            <a:pPr algn="r"/>
            <a:r>
              <a:rPr lang="ru-RU" sz="2000" i="1" dirty="0" smtClean="0">
                <a:latin typeface="Arial" panose="020B0604020202020204" pitchFamily="34" charset="0"/>
              </a:rPr>
              <a:t>(Советский философский словарь)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00340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d8248bd-8df9-439f-ad9c-eb84df568c13.jpeg (1024×576)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063" r="26173"/>
          <a:stretch/>
        </p:blipFill>
        <p:spPr>
          <a:xfrm>
            <a:off x="1679575" y="160338"/>
            <a:ext cx="8737600" cy="63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-43369291_407511310.pdf-5.jpg (720×54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43500" r="45304" b="11300"/>
          <a:stretch/>
        </p:blipFill>
        <p:spPr bwMode="auto">
          <a:xfrm>
            <a:off x="237250" y="285750"/>
            <a:ext cx="656360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1e60eb.jpg (786×54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42" y="4089378"/>
            <a:ext cx="3640570" cy="25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r_Francis_Galton_by_Charles_Wellington_Furse.jpg (2400×245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28" y="285749"/>
            <a:ext cx="4279317" cy="46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636" y="318655"/>
            <a:ext cx="10002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Круг вопросов, которым сэр </a:t>
            </a:r>
            <a:r>
              <a:rPr lang="ru-RU" dirty="0" err="1">
                <a:latin typeface="Arial" panose="020B0604020202020204" pitchFamily="34" charset="0"/>
              </a:rPr>
              <a:t>Гальтон</a:t>
            </a:r>
            <a:r>
              <a:rPr lang="ru-RU" dirty="0">
                <a:latin typeface="Arial" panose="020B0604020202020204" pitchFamily="34" charset="0"/>
              </a:rPr>
              <a:t> посвящал своё время, был чрезвычайно широк. Он был </a:t>
            </a:r>
            <a:r>
              <a:rPr lang="ru-RU" dirty="0" smtClean="0">
                <a:latin typeface="Arial" panose="020B0604020202020204" pitchFamily="34" charset="0"/>
              </a:rPr>
              <a:t>не просто очень </a:t>
            </a:r>
            <a:r>
              <a:rPr lang="ru-RU" dirty="0">
                <a:latin typeface="Arial" panose="020B0604020202020204" pitchFamily="34" charset="0"/>
              </a:rPr>
              <a:t>эрудированным человеком, </a:t>
            </a:r>
            <a:r>
              <a:rPr lang="ru-RU" dirty="0" smtClean="0">
                <a:latin typeface="Arial" panose="020B0604020202020204" pitchFamily="34" charset="0"/>
              </a:rPr>
              <a:t>а неким универсальным ученым-энциклопедистом уровня деятелей эпохи </a:t>
            </a:r>
            <a:r>
              <a:rPr lang="ru-RU" dirty="0" err="1" smtClean="0">
                <a:latin typeface="Arial" panose="020B0604020202020204" pitchFamily="34" charset="0"/>
              </a:rPr>
              <a:t>П</a:t>
            </a:r>
            <a:r>
              <a:rPr lang="ru-RU" dirty="0" err="1" smtClean="0">
                <a:latin typeface="Arial" panose="020B0604020202020204" pitchFamily="34" charset="0"/>
              </a:rPr>
              <a:t>росвещения,что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позволило ему сделать серьёзный вклад во многих областях науки, включая метеорологию (антициклон и первые общедоступные погодные карты), статистику (регрессия и корреляция), психологию (синестезия), биологию (природа и механизмы наследственности) и криминалистику (отпечатки пальцев).</a:t>
            </a:r>
          </a:p>
          <a:p>
            <a:r>
              <a:rPr lang="ru-RU" dirty="0">
                <a:latin typeface="Arial" panose="020B0604020202020204" pitchFamily="34" charset="0"/>
              </a:rPr>
              <a:t>Высоко ценил и широко применял на практике математические методы. Многие открытия были сделаны им именно благодаря его склонности к подсчёту или измерению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27C543-B644-436A-A1BF-BA468B2F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5" r="30443" b="9749"/>
          <a:stretch/>
        </p:blipFill>
        <p:spPr bwMode="auto">
          <a:xfrm>
            <a:off x="310863" y="3144981"/>
            <a:ext cx="5300228" cy="20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8909" y="277827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The Life, Letters and </a:t>
            </a:r>
            <a:r>
              <a:rPr lang="en-US" b="1" dirty="0" err="1">
                <a:latin typeface="Times New Roman" panose="02020603050405020304" pitchFamily="18" charset="0"/>
              </a:rPr>
              <a:t>Labours</a:t>
            </a:r>
            <a:r>
              <a:rPr lang="en-US" b="1" dirty="0">
                <a:latin typeface="Times New Roman" panose="02020603050405020304" pitchFamily="18" charset="0"/>
              </a:rPr>
              <a:t> of Francis Galton</a:t>
            </a:r>
          </a:p>
          <a:p>
            <a:r>
              <a:rPr lang="en-US" dirty="0">
                <a:latin typeface="Times New Roman" panose="02020603050405020304" pitchFamily="18" charset="0"/>
              </a:rPr>
              <a:t>Karl Pearson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1914, 1924, 1930 (Cambridge University Press, London)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"It may be said that a shorter and less elaborate work would have supplied all that was needful.  I do not think so ... I have written my account because I loved my friend and had sufficient knowledge to understand his aims and the meaning of his life for the science of the future. I have had to give up much of my time in the last twenty years to </a:t>
            </a:r>
            <a:r>
              <a:rPr lang="en-US" dirty="0" err="1">
                <a:latin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</a:rPr>
              <a:t> which lay outside my proper field, and that very fact induced me from the start to say, that if I spent my heritage in writing a biography it shall be done to satisfy myself and without regard to traditional standards, to the needs of publishers or to the tastes of the reading public."     — Karl Pearson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7397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Другая 1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1232</TotalTime>
  <Words>954</Words>
  <Application>Microsoft Office PowerPoint</Application>
  <PresentationFormat>Широкоэкранный</PresentationFormat>
  <Paragraphs>78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-apple-system</vt:lpstr>
      <vt:lpstr>Arial</vt:lpstr>
      <vt:lpstr>Calibri</vt:lpstr>
      <vt:lpstr>inherit</vt:lpstr>
      <vt:lpstr>Open Sans</vt:lpstr>
      <vt:lpstr>PT Serif</vt:lpstr>
      <vt:lpstr>Roboto</vt:lpstr>
      <vt:lpstr>tahoma</vt:lpstr>
      <vt:lpstr>tahoma</vt:lpstr>
      <vt:lpstr>Times New Roman</vt:lpstr>
      <vt:lpstr>var(--nova-font-family-display)</vt:lpstr>
      <vt:lpstr>var(--nova-font-family-sans-serif)</vt:lpstr>
      <vt:lpstr>Капля</vt:lpstr>
      <vt:lpstr>Уроки Истории: о тестологии и не только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Начальный период развития отечественной тестологии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Императорский экзамен в Китае</vt:lpstr>
      <vt:lpstr>Презентация PowerPoint</vt:lpstr>
      <vt:lpstr>Презентация PowerPoint</vt:lpstr>
      <vt:lpstr>Презентация PowerPoint</vt:lpstr>
      <vt:lpstr>Современная проблематика</vt:lpstr>
      <vt:lpstr>Презентация PowerPoint</vt:lpstr>
      <vt:lpstr>Этика искуственного интеллекта</vt:lpstr>
      <vt:lpstr>Презентация PowerPoint</vt:lpstr>
      <vt:lpstr>Презентация PowerPoint</vt:lpstr>
      <vt:lpstr>Благодарю за внимание!  pavlovskayairina2@yandex.ru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71</cp:revision>
  <dcterms:created xsi:type="dcterms:W3CDTF">2023-11-29T13:20:49Z</dcterms:created>
  <dcterms:modified xsi:type="dcterms:W3CDTF">2024-03-19T20:58:02Z</dcterms:modified>
</cp:coreProperties>
</file>