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7" r:id="rId3"/>
  </p:sldMasterIdLst>
  <p:notesMasterIdLst>
    <p:notesMasterId r:id="rId22"/>
  </p:notesMasterIdLst>
  <p:sldIdLst>
    <p:sldId id="260" r:id="rId4"/>
    <p:sldId id="272" r:id="rId5"/>
    <p:sldId id="318" r:id="rId6"/>
    <p:sldId id="288" r:id="rId7"/>
    <p:sldId id="286" r:id="rId8"/>
    <p:sldId id="302" r:id="rId9"/>
    <p:sldId id="280" r:id="rId10"/>
    <p:sldId id="284" r:id="rId11"/>
    <p:sldId id="282" r:id="rId12"/>
    <p:sldId id="283" r:id="rId13"/>
    <p:sldId id="304" r:id="rId14"/>
    <p:sldId id="305" r:id="rId15"/>
    <p:sldId id="265" r:id="rId16"/>
    <p:sldId id="303" r:id="rId17"/>
    <p:sldId id="287" r:id="rId18"/>
    <p:sldId id="314" r:id="rId19"/>
    <p:sldId id="313" r:id="rId20"/>
    <p:sldId id="269" r:id="rId21"/>
  </p:sldIdLst>
  <p:sldSz cx="24384000" cy="13716000"/>
  <p:notesSz cx="6858000" cy="9144000"/>
  <p:embeddedFontLst>
    <p:embeddedFont>
      <p:font typeface="Gill Sans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0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2250832" y="441227"/>
            <a:ext cx="15919936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2250832" y="2774052"/>
            <a:ext cx="15919938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2"/>
          </p:nvPr>
        </p:nvSpPr>
        <p:spPr>
          <a:xfrm>
            <a:off x="2250832" y="11319717"/>
            <a:ext cx="15919936" cy="140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+лектор">
  <p:cSld name="Текст+лектор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13321048" y="394335"/>
            <a:ext cx="9904712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13321048" y="2750606"/>
            <a:ext cx="9904712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+текст+лектор">
  <p:cSld name="Рисунок+текст+лектор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13321048" y="11319717"/>
            <a:ext cx="9904712" cy="140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3321048" y="394335"/>
            <a:ext cx="9904712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13321048" y="2750606"/>
            <a:ext cx="9904712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Рисунок+текст+лектор">
  <p:cSld name="3_Рисунок+текст+лектор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2250832" y="441227"/>
            <a:ext cx="15919936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2250832" y="2774052"/>
            <a:ext cx="15919938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на весь экран">
  <p:cSld name="Слайд на весь экра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2250832" y="441227"/>
            <a:ext cx="15919936" cy="170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2250832" y="2774052"/>
            <a:ext cx="15919938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2250832" y="11319717"/>
            <a:ext cx="11545933" cy="140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видеосюжета">
  <p:cSld name="Обложка видеосюжета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33446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1395965" y="2800226"/>
            <a:ext cx="10275888" cy="47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374255" y="9544764"/>
            <a:ext cx="10297597" cy="56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1374255" y="10269954"/>
            <a:ext cx="10297597" cy="114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1395964" y="7765928"/>
            <a:ext cx="10275888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титровка с именем">
  <p:cSld name="Подтитровка с именем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33446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53" name="Google Shape;53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24063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 университета">
  <p:cSld name="Логотип университета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48335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очники">
  <p:cSld name="Источники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435226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2250832" y="441227"/>
            <a:ext cx="21248687" cy="122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2250832" y="2755001"/>
            <a:ext cx="21248687" cy="795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 Light" panose="020B0604020202020204"/>
              <a:buAutoNum type="arabicPeriod"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554163" y="1400175"/>
            <a:ext cx="137334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554163" y="4030663"/>
            <a:ext cx="13733462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33446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338974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rgbClr val="A5A5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33446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626745" y="2756535"/>
            <a:ext cx="9725660" cy="376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Методика применения задачного подхода </a:t>
            </a:r>
            <a:br>
              <a:rPr lang="en-US" alt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</a:br>
            <a:r>
              <a:rPr lang="en-US" alt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 общепрофессиональной подготовке будущих экономистов</a:t>
            </a:r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626110" y="8143875"/>
            <a:ext cx="11045825" cy="196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кандидат педагогических наук,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dirty="0"/>
              <a:t>ст. преподаватель кафедры экономики и права, СПбГУ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/>
              <a:t> </a:t>
            </a:r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1374255" y="10269954"/>
            <a:ext cx="10297597" cy="114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3"/>
          </p:nvPr>
        </p:nvSpPr>
        <p:spPr>
          <a:xfrm>
            <a:off x="626110" y="6931025"/>
            <a:ext cx="9868535" cy="11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en-US" dirty="0"/>
              <a:t>. </a:t>
            </a:r>
          </a:p>
          <a:p>
            <a:pPr marL="0" indent="0" algn="just"/>
            <a:r>
              <a:rPr lang="en-US" b="1" dirty="0"/>
              <a:t>Маслова Людмила Сергеена. </a:t>
            </a:r>
          </a:p>
          <a:p>
            <a:pPr marL="0" indent="0" algn="just"/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учебно-профессиональной задачи</a:t>
            </a: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Обобщённая формулировка задачи </a:t>
            </a: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 рамках аналитической деятельности - написание статьи, отчёта, доклада; в рамках расчётно- экономической деятельности - написание бизнес-плана, описание трендов ) </a:t>
            </a:r>
          </a:p>
          <a:p>
            <a:pPr algn="just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.Ключевое задание</a:t>
            </a: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(Компетентностно-ориентированное задание) - задание с конкретными условиями.</a:t>
            </a:r>
          </a:p>
          <a:p>
            <a:pPr algn="just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 решения задачи.</a:t>
            </a:r>
          </a:p>
          <a:p>
            <a:pPr algn="just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(компетентностно-ориентированные), которые приведут к результату («продукту») деятельности</a:t>
            </a: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задания на работу с текстами и различными видами информации в них: содержательно-фактуальной, содержательно-концептуальной, содержательно-подтекстовой (И.Р. Гальперин); задания на умение анализировать и интерпретировать документы финансовой отчётности (бухгалтерский баланс и др.),</a:t>
            </a:r>
          </a:p>
          <a:p>
            <a:pPr algn="just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решения учебно-профессиональной задачи-«продукта» деятельности.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075" y="441325"/>
            <a:ext cx="15920085" cy="1127125"/>
          </a:xfrm>
        </p:spPr>
        <p:txBody>
          <a:bodyPr/>
          <a:lstStyle/>
          <a:p>
            <a:pPr algn="ctr"/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Контексты решения задачи:</a:t>
            </a:r>
            <a:endParaRPr lang="ru-RU" altLang="ru-RU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676525" y="1854200"/>
            <a:ext cx="15252065" cy="9492615"/>
          </a:xfrm>
        </p:spPr>
        <p:txBody>
          <a:bodyPr/>
          <a:lstStyle/>
          <a:p>
            <a:pPr marL="0" indent="0" algn="just" eaLnBrk="1" fontAlgn="auto" latinLnBrk="0" hangingPunct="1"/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-лингвокультурологические контексты</a:t>
            </a:r>
            <a:r>
              <a:rPr lang="en-US" altLang="ru-RU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изменение видения будущим экономистом ситуации, приобщением к картине мира зарубежного специалиста по экономике, в связи с чем, возникает необходимость переноса, дополнения, трансформации имеющихся знаний и умений для решения задач в новой ситуации - на иностранном языке;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latinLnBrk="0" hangingPunct="1"/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контексты на уровне хозяйствующих субъектов, </a:t>
            </a:r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обусловленные, например, рассмотрением финансовой ситуации компании с различных позиций: с позиции собственника (акционера), финансового директора, директора по маркетингу и др.; обусловленные сферой деятельности (бизнес-плана отеля, предприятия и др.);</a:t>
            </a:r>
          </a:p>
          <a:p>
            <a:pPr marL="0" indent="0" algn="just" eaLnBrk="1" fontAlgn="auto" latinLnBrk="0" hangingPunct="1"/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контексты, возникающие по линии использования новых ресурсов </a:t>
            </a:r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(зарубежные источники информации, электронные корпусные словари, и др.). </a:t>
            </a:r>
          </a:p>
          <a:p>
            <a:pPr algn="just"/>
            <a:endParaRPr lang="en-US" altLang="ru-RU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3395345" y="11812270"/>
            <a:ext cx="14775815" cy="886460"/>
          </a:xfrm>
        </p:spPr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учебно-профессиональной задачи</a:t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(professional training task )</a:t>
            </a: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51075" y="2150745"/>
            <a:ext cx="17379315" cy="8545195"/>
          </a:xfrm>
        </p:spPr>
        <p:txBody>
          <a:bodyPr/>
          <a:lstStyle/>
          <a:p>
            <a:pPr algn="just"/>
            <a:r>
              <a:rPr lang="ru-RU" altLang="en-US" sz="2800">
                <a:sym typeface="+mn-ea"/>
              </a:rPr>
              <a:t>  </a:t>
            </a:r>
            <a:r>
              <a:rPr lang="ru-RU" altLang="en-US">
                <a:sym typeface="+mn-ea"/>
              </a:rPr>
              <a:t/>
            </a:r>
            <a:br>
              <a:rPr lang="ru-RU" altLang="en-US">
                <a:sym typeface="+mn-ea"/>
              </a:rPr>
            </a:b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General professional training task</a:t>
            </a:r>
            <a:r>
              <a:rPr lang="en-US" altLang="ru-RU" sz="3600" cap="small">
                <a:solidFill>
                  <a:schemeClr val="accent4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общепрофессиональных задач)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/>
              <a:t>FIGURE 1 THE STRUCTURE OF THE GENERAL PROFESSIONAL TRAINING TASK 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465" y="3154680"/>
            <a:ext cx="11783060" cy="740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363037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2251075" y="441325"/>
            <a:ext cx="17312640" cy="676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решения учебно-профессиональной задачи-</a:t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«продукта» деятельности.</a:t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учебно - профессиональных задач нацелено на создание иноязычных продуктов (бизнес-плана, презентации, статьи), что соотносится с современным продуктивным подходом (А.В. Рубцова, Ю.В. Еремин), который разработан в методике преподавания иностранных языков. </a:t>
            </a:r>
            <a:b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результатов решения учебно-профессиональной задачи:</a:t>
            </a:r>
            <a:b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60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текстового «продукта» решения учебно-профессиональной задачи: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2"/>
          </p:nvPr>
        </p:nvSpPr>
        <p:spPr>
          <a:xfrm>
            <a:off x="2563495" y="8580755"/>
            <a:ext cx="15607665" cy="2772410"/>
          </a:xfrm>
        </p:spPr>
        <p:txBody>
          <a:bodyPr/>
          <a:lstStyle/>
          <a:p>
            <a:pPr algn="l"/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Содержательная и стилевая адекватность</a:t>
            </a:r>
          </a:p>
          <a:p>
            <a:pPr algn="l"/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аналитико-синтетических и оценочных операций</a:t>
            </a:r>
          </a:p>
          <a:p>
            <a:pPr algn="l"/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Лексика</a:t>
            </a:r>
          </a:p>
          <a:p>
            <a:pPr algn="l"/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4.Грамматика</a:t>
            </a:r>
          </a:p>
          <a:p>
            <a:pPr algn="l"/>
            <a:endParaRPr lang="ru-RU" altLang="en-US" sz="3600" b="1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075" y="441325"/>
            <a:ext cx="15920085" cy="1102995"/>
          </a:xfrm>
        </p:spPr>
        <p:txBody>
          <a:bodyPr/>
          <a:lstStyle/>
          <a:p>
            <a:pPr algn="ctr"/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(1,2)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004695" y="2149475"/>
            <a:ext cx="17804765" cy="9803130"/>
          </a:xfrm>
        </p:spPr>
        <p:txBody>
          <a:bodyPr/>
          <a:lstStyle/>
          <a:p>
            <a:pPr indent="0" algn="just" eaLnBrk="1" fontAlgn="auto" latinLnBrk="0" hangingPunct="1"/>
            <a:r>
              <a:rPr lang="ru-RU" altLang="en-US">
                <a:highlight>
                  <a:srgbClr val="00FFFF"/>
                </a:highlight>
              </a:rPr>
              <a:t>1.</a:t>
            </a:r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и стилевая адекватность</a:t>
            </a:r>
          </a:p>
          <a:p>
            <a:pPr indent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будущей профессиональной деятельностью в виде ориентации на цели и ценности профессиональной деятельности экономиста при разработке решения УПЗ</a:t>
            </a:r>
          </a:p>
          <a:p>
            <a:pPr indent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 решении УПЗ теоретических знаний экономических дисциплин на иностранном языке, соответствующих контексту решения задачи, адекватных целям профессиональной деятельности экономистов, технологий, методов, средств, приемов решения задачи.</a:t>
            </a:r>
          </a:p>
          <a:p>
            <a:pPr indent="0" algn="just" eaLnBrk="1" fontAlgn="auto" latinLnBrk="0" hangingPunct="1"/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2.Использование аналитико-синтетических и оценочных операций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Аргументированность выводов, логичность, структурированность, выраженность личностной позиции.			</a:t>
            </a:r>
          </a:p>
          <a:p>
            <a:pPr indent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аналитико-синтетических и оценочных операций: сравнения, детализации, обобщения,  оценки. 		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2722245" y="11185525"/>
            <a:ext cx="15448915" cy="1536065"/>
          </a:xfrm>
        </p:spPr>
        <p:txBody>
          <a:bodyPr/>
          <a:lstStyle/>
          <a:p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(отдельно выделенный критерий №2)- аналитическая составляющая 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>
                <a:sym typeface="+mn-ea"/>
              </a:rPr>
              <a:t>Критерии оценки (3,4)</a:t>
            </a:r>
            <a:r>
              <a:rPr lang="ru-RU" altLang="en-US" sz="4000"/>
              <a:t/>
            </a:r>
            <a:br>
              <a:rPr lang="ru-RU" altLang="en-US" sz="4000"/>
            </a:br>
            <a:endParaRPr lang="en-US" altLang="ru-RU" sz="400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eaLnBrk="1" fontAlgn="auto" latinLnBrk="0" hangingPunct="1"/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3.Лексика</a:t>
            </a:r>
          </a:p>
          <a:p>
            <a:pPr indent="0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использования терминологического аппарата, разнообразной лексики. Для обогащения речи используется прием перефразирования.	</a:t>
            </a:r>
          </a:p>
          <a:p>
            <a:pPr indent="0" eaLnBrk="1" fontAlgn="auto" latinLnBrk="0" hangingPunct="1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fontAlgn="auto" latinLnBrk="0" hangingPunct="1"/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4.Грамматика</a:t>
            </a:r>
          </a:p>
          <a:p>
            <a:pPr indent="0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использования простых и сложных речевых конструкций, различных средств логической связи.	</a:t>
            </a:r>
          </a:p>
          <a:p>
            <a:pPr indent="0" eaLnBrk="1" fontAlgn="auto" latinLnBrk="0" hangingPunct="1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3698875" y="8079105"/>
            <a:ext cx="15313660" cy="3242310"/>
          </a:xfrm>
        </p:spPr>
        <p:txBody>
          <a:bodyPr/>
          <a:lstStyle/>
          <a:p>
            <a:endParaRPr lang="ru-RU" altLang="en-US"/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 lang="ru-RU"/>
          </a:p>
        </p:txBody>
      </p:sp>
      <p:graphicFrame>
        <p:nvGraphicFramePr>
          <p:cNvPr id="7" name="Таблица 6"/>
          <p:cNvGraphicFramePr/>
          <p:nvPr/>
        </p:nvGraphicFramePr>
        <p:xfrm>
          <a:off x="12192000" y="41148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680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оценки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явно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частично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проявляется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20" y="8281035"/>
            <a:ext cx="22035770" cy="241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075" y="419100"/>
            <a:ext cx="15920085" cy="1731010"/>
          </a:xfrm>
        </p:spPr>
        <p:txBody>
          <a:bodyPr/>
          <a:lstStyle/>
          <a:p>
            <a:pPr algn="ctr"/>
            <a:r>
              <a:rPr lang="ru-RU" altLang="en-US" sz="4000"/>
              <a:t>Шкала оценивания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  <a:p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1.Содержательная и стилевая адекватность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2.Использование аналитико-синтетических и оценочных операций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3.Лексика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4.Грамматика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3676650" y="8079105"/>
            <a:ext cx="15313660" cy="3242310"/>
          </a:xfrm>
        </p:spPr>
        <p:txBody>
          <a:bodyPr/>
          <a:lstStyle/>
          <a:p>
            <a:endParaRPr lang="ru-RU" altLang="en-US"/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 lang="ru-RU"/>
          </a:p>
        </p:txBody>
      </p:sp>
      <p:graphicFrame>
        <p:nvGraphicFramePr>
          <p:cNvPr id="7" name="Таблица 6"/>
          <p:cNvGraphicFramePr/>
          <p:nvPr/>
        </p:nvGraphicFramePr>
        <p:xfrm>
          <a:off x="12192000" y="41148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оценки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явно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Проявляется частично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проявляется</a:t>
                      </a:r>
                      <a:endParaRPr lang="en-US" altLang="en-US" sz="12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" y="7652385"/>
            <a:ext cx="22035770" cy="24149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Ориентированность на общепрофессиональные задачи 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51075" y="2729230"/>
            <a:ext cx="15920085" cy="8752205"/>
          </a:xfrm>
        </p:spPr>
        <p:txBody>
          <a:bodyPr/>
          <a:lstStyle/>
          <a:p>
            <a:pPr algn="just"/>
            <a:endParaRPr lang="ru-RU" altLang="en-US"/>
          </a:p>
          <a:p>
            <a:pPr algn="just"/>
            <a:endParaRPr lang="ru-RU" altLang="en-US"/>
          </a:p>
          <a:p>
            <a:pPr indent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Ориентированность на общепрофессиональные задачи экономистов в иноязычной подготовке способствует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мотивации студентов, пониманию целей обучения,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интегрировать требования ФГОС и профессиональных стандартов.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2251075" y="7435850"/>
            <a:ext cx="15920085" cy="5285740"/>
          </a:xfrm>
        </p:spPr>
        <p:txBody>
          <a:bodyPr/>
          <a:lstStyle/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расчет</a:t>
            </a:r>
          </a:p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планирование</a:t>
            </a:r>
          </a:p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анализ</a:t>
            </a:r>
          </a:p>
          <a:p>
            <a:pPr marL="685800" indent="-457200" algn="l">
              <a:buFont typeface="Arial" panose="020B0604020202020204" pitchFamily="34" charset="0"/>
              <a:buChar char="•"/>
            </a:pPr>
            <a:r>
              <a:rPr lang="ru-RU" altLang="en-US" sz="3600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управление (обоснование эффективности решения, коммуникация)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sldNum" idx="12"/>
          </p:nvPr>
        </p:nvSpPr>
        <p:spPr>
          <a:xfrm>
            <a:off x="483352" y="12419013"/>
            <a:ext cx="6477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общепрофессиональной подготовки: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50832" y="2773417"/>
            <a:ext cx="15919938" cy="7921625"/>
          </a:xfrm>
        </p:spPr>
        <p:txBody>
          <a:bodyPr/>
          <a:lstStyle/>
          <a:p>
            <a:pPr marL="0" algn="just" eaLnBrk="1" fontAlgn="auto" latinLnBrk="0" hangingPunct="1"/>
            <a:r>
              <a:rPr lang="ru-RU" altLang="en-US">
                <a:sym typeface="+mn-ea"/>
              </a:rPr>
              <a:t> 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Общепрофессиональная подготовка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понимается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подготовка к решению основных групп задач профессиональной деятельности.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Осуществляется в логике развития базовой компетентности (В.П. Тимофеев). </a:t>
            </a:r>
          </a:p>
          <a:p>
            <a:pPr marL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рамках совершенствования общепрофессиональной подготовки различных специалистов имеется ряд исследований зарубежных и отечественных авторов: </a:t>
            </a:r>
          </a:p>
          <a:p>
            <a:pPr marL="0" algn="just" eaLnBrk="1" fontAlgn="auto" latinLnBrk="0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S.Allgood and, A.Bayer, W.E.Becker, M. Watts, H.Kasper, M.Rao, Т.Л. Камоза, Н.А. Лукоянова, С.В. Ривкина, Е.И. Семушина, В.П. Тимофеев и др.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Концепция задачного подхода </a:t>
            </a:r>
            <a:endParaRPr lang="ru-RU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концепцией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задачного подхода как одной из разновидностей системного подхода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 система (задача) и система, обеспечивающая решение данной задачи (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Балл, Н.Ф.Талызина).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данной концепцией в профессиональном образовании путем анализа нормативной деятельности специалиста выделяется  «основная система задач, с которыми встретится будущий специалист»(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Талызина Н.Ф)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и которая служит для разработки целей обучения и создания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обеспечения.</a:t>
            </a:r>
          </a:p>
          <a:p>
            <a:pPr algn="just"/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2251075" y="9658350"/>
            <a:ext cx="15920085" cy="2322195"/>
          </a:xfrm>
        </p:spPr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Балл Г.А. Теория учебных задач: Психолого-педагогический аспект.-М.: Педагогика, 1990.-184 с.: ил.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Талызина Н.Ф. Деятельный подход к построению модели специалиста//Вестник Высшей школы.1986.-№3.- С.10-14.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 </a:t>
            </a: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задачного подхода:  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исследовании 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задачный подход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общепрофессиональной подготовке мы понимаем как специально организованную, правильно и систематически осуществляемую подготовку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разнообразных учебно-профессиональных задач.</a:t>
            </a:r>
          </a:p>
          <a:p>
            <a:pPr algn="just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 принципов организации общепрофессиональной подготовки в вузе является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 с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одержания дисциплин профильной подготовки, дисциплин и практик, ориентированных на формирование общепрофессиональных компетенций, в частности, профильной и иноязычной подготовки. 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Task approach</a:t>
            </a: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51075" y="2149475"/>
            <a:ext cx="15391765" cy="9169400"/>
          </a:xfrm>
        </p:spPr>
        <p:txBody>
          <a:bodyPr/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Task approach in the general professional training of future economists at university.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https://doaj.net/uploads/issue/issue_48.pdf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 t="12263" r="2852"/>
          <a:stretch>
            <a:fillRect/>
          </a:stretch>
        </p:blipFill>
        <p:spPr>
          <a:xfrm>
            <a:off x="4921885" y="4039870"/>
            <a:ext cx="13646785" cy="6932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>
                <a:sym typeface="+mn-ea"/>
              </a:rPr>
              <a:t>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Modern European Researches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Maslova L.S.Task approach in the general professional training of future economists at university.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Modern European Researches.-2023.-issue 1. p.10-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https://doaj.net/uploads/issue/issue_48.pdf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 t="15208" r="126"/>
          <a:stretch>
            <a:fillRect/>
          </a:stretch>
        </p:blipFill>
        <p:spPr>
          <a:xfrm>
            <a:off x="4876800" y="4624070"/>
            <a:ext cx="13293725" cy="6348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865" y="441325"/>
            <a:ext cx="15695295" cy="5076190"/>
          </a:xfrm>
        </p:spPr>
        <p:txBody>
          <a:bodyPr/>
          <a:lstStyle/>
          <a:p>
            <a:pPr algn="ctr"/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учебно-профессиональной задачи </a:t>
            </a:r>
            <a:b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оценивания ее решения</a:t>
            </a:r>
            <a:b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написания статьи, бизнес плана, доклада (презентации) на иностранном языке):</a:t>
            </a:r>
            <a:br>
              <a:rPr lang="ru-RU" altLang="en-US" sz="4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480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Общепрофессиональные задачи экономистов</a:t>
            </a:r>
            <a:br>
              <a:rPr lang="ru-RU" altLang="en-US" sz="480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4800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115185" y="5226050"/>
            <a:ext cx="16451580" cy="4832350"/>
          </a:xfrm>
        </p:spPr>
        <p:txBody>
          <a:bodyPr/>
          <a:lstStyle/>
          <a:p>
            <a:pPr algn="just"/>
            <a:endParaRPr lang="ru-RU" altLang="en-US">
              <a:highlight>
                <a:srgbClr val="00FFFF"/>
              </a:highlight>
              <a:sym typeface="+mn-ea"/>
            </a:endParaRPr>
          </a:p>
          <a:p>
            <a:pPr indent="0" algn="just" eaLnBrk="1" fontAlgn="auto" latinLnBrk="0" hangingPunct="1"/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Общепрофессиональные задачи экономистов, а именно задачи </a:t>
            </a:r>
            <a:r>
              <a:rPr lang="ru-RU" altLang="en-US" b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расчет, планирование, анализ, управление (обоснование эффективности решения, коммуникация)</a:t>
            </a:r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согласуются с </a:t>
            </a:r>
            <a:r>
              <a:rPr lang="ru-RU" altLang="en-US" u="sng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общепрофессиональными компетенциями</a:t>
            </a:r>
            <a:r>
              <a:rPr lang="ru-RU" altLang="en-US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которые представлены в работах S.Allgood and, A.Bayer, в  ОПК ФГОС ВО 3++ , являются базовыми для различных видов подготовки будущих экономистов.  </a:t>
            </a:r>
            <a:endParaRPr lang="ru-RU" altLang="en-US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1" fontAlgn="auto" latinLnBrk="0" hangingPunct="1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>
          <a:xfrm>
            <a:off x="2251075" y="10704830"/>
            <a:ext cx="15920085" cy="2016760"/>
          </a:xfrm>
        </p:spPr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480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ru-RU" altLang="en-US" sz="4800" u="sng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бщепрофессиональные компетенции:</a:t>
            </a:r>
            <a:endParaRPr lang="ru-RU" altLang="en-US" sz="4800">
              <a:solidFill>
                <a:srgbClr val="00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(S.Allgood and, A.Bayer -общепрофессиональные компетенции экономистов:</a:t>
            </a:r>
          </a:p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К1: the ability to apply the scientific process to economic phenomena;</a:t>
            </a:r>
          </a:p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К2:the ability to analyse and evaluate behaviour and outcomes using economic concepts and models;</a:t>
            </a:r>
          </a:p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К3: the ability to use quantitative approaches in economics;</a:t>
            </a:r>
          </a:p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К4: the ability to think critically about economic methods and their application;</a:t>
            </a:r>
          </a:p>
          <a:p>
            <a:r>
              <a:rPr lang="ru-RU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К5: the ability to communicate economic ideas in diverse collaborations). 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Allgood S. and Bayer A. Learning Outcomes for Economists //The American Economic Review, Vol. 107, No. 5, papers and proceedings of the one hundred twenty-ninth annual meeting of the American economic association (May 2017), pp. 660-664.</a:t>
            </a: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075" y="441325"/>
            <a:ext cx="15920085" cy="2332990"/>
          </a:xfrm>
        </p:spPr>
        <p:txBody>
          <a:bodyPr/>
          <a:lstStyle/>
          <a:p>
            <a:pPr algn="ctr"/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Учебно-профессиональная задача</a:t>
            </a:r>
            <a:b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ru-RU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единица построения </a:t>
            </a:r>
            <a:b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учебно-методического обеспечения</a:t>
            </a:r>
            <a:endParaRPr lang="ru-RU" altLang="ru-RU" sz="4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altLang="en-US"/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Учебно-профессиональная задача является системообразующим элементом  построения учебно-методического обеспечения общепрофессиональной подготовки, определяет этапность учебной деятельности студентов, служит инструментом оценивания результатов подготовки. При этом подготовка студентов к решению учебно-профессиональных задач должна осуществляться путем рассмотрения различных контекстов с учетом потенциала дисциплин общепрофессиональной подготовки в осуществлении заданного вида деятельности.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Маслова Л.С. Учебно-методическое обеспечение общепрофессиональной подготовки будущих экономистов в вузе.  Дисс. на соиск. уч.ст.канд.пед.н.,С.-Петербург, 2021.- 257 с.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OC_SPbU_2017_test (2)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лючительные служебные 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Произвольный</PresentationFormat>
  <Paragraphs>122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Gill Sans</vt:lpstr>
      <vt:lpstr>Calibri</vt:lpstr>
      <vt:lpstr>Helvetica Neue Light</vt:lpstr>
      <vt:lpstr>Times New Roman</vt:lpstr>
      <vt:lpstr>Слайды</vt:lpstr>
      <vt:lpstr>MOOC_SPbU_2017_test (2)</vt:lpstr>
      <vt:lpstr>Заключительные служебные слайды</vt:lpstr>
      <vt:lpstr>Методика применения задачного подхода  в общепрофессиональной подготовке будущих экономистов</vt:lpstr>
      <vt:lpstr>Понятие общепрофессиональной подготовки:</vt:lpstr>
      <vt:lpstr> Концепция задачного подхода </vt:lpstr>
      <vt:lpstr> Сущность задачного подхода:  </vt:lpstr>
      <vt:lpstr>Task approach: </vt:lpstr>
      <vt:lpstr> Modern European Researches</vt:lpstr>
      <vt:lpstr>Структура учебно-профессиональной задачи  и методика оценивания ее решения  (на примере написания статьи, бизнес плана, доклада (презентации) на иностранном языке): Общепрофессиональные задачи экономистов </vt:lpstr>
      <vt:lpstr> Общепрофессиональные компетенции:</vt:lpstr>
      <vt:lpstr> Учебно-профессиональная задача  как единица построения  учебно-методического обеспечения</vt:lpstr>
      <vt:lpstr>Структура учебно-профессиональной задачи </vt:lpstr>
      <vt:lpstr>Контексты решения задачи:</vt:lpstr>
      <vt:lpstr>Структура учебно-профессиональной задачи  (professional training task )  </vt:lpstr>
      <vt:lpstr>Оценка результатов решения учебно-профессиональной задачи- «продукта» деятельности.  Решение учебно - профессиональных задач нацелено на создание иноязычных продуктов (бизнес-плана, презентации, статьи), что соотносится с современным продуктивным подходом (А.В. Рубцова, Ю.В. Еремин), который разработан в методике преподавания иностранных языков.   Методика оценки результатов решения учебно-профессиональной задачи:  Критерии оценки текстового «продукта» решения учебно-профессиональной задачи:</vt:lpstr>
      <vt:lpstr>Критерии оценки (1,2)</vt:lpstr>
      <vt:lpstr>Критерии оценки (3,4) </vt:lpstr>
      <vt:lpstr>Шкала оценивания</vt:lpstr>
      <vt:lpstr>Ориентированность на общепрофессиональные задачи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 Слайды 1–4 даны для Вашего ознакомления с нашим шаблоном.  Когда Вы начинаете работу, сохраните, пожалуйста,  презентацию как новый файл и удалите первые четыре ознакомительных слайда.  Презентация не предполагает, что Вы дословно дублируете все,  что собираетесь говорить. На слайде должны быть представлены  опорные факты, самая интересная информация и визуализация.  Несоблюдение правил шаблона приведет к возращению презентации на доработку.</dc:title>
  <dc:creator>Design_02</dc:creator>
  <cp:lastModifiedBy>Ирина</cp:lastModifiedBy>
  <cp:revision>76</cp:revision>
  <dcterms:created xsi:type="dcterms:W3CDTF">2017-07-03T12:46:00Z</dcterms:created>
  <dcterms:modified xsi:type="dcterms:W3CDTF">2024-05-09T17:01:12Z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1979299457A1496FAF17510AAB09623B</vt:lpwstr>
  </property>
  <property fmtid="{D5CDD505-2E9C-101B-9397-08002B2CF9AE}" pid="3" name="KSOProductBuildVer">
    <vt:lpwstr>1049-11.2.0.11498</vt:lpwstr>
  </property>
</Properties>
</file>