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9" r:id="rId2"/>
    <p:sldId id="290" r:id="rId3"/>
    <p:sldId id="257" r:id="rId4"/>
    <p:sldId id="294" r:id="rId5"/>
    <p:sldId id="295" r:id="rId6"/>
    <p:sldId id="263" r:id="rId7"/>
    <p:sldId id="286" r:id="rId8"/>
    <p:sldId id="287" r:id="rId9"/>
    <p:sldId id="285" r:id="rId10"/>
    <p:sldId id="265" r:id="rId11"/>
    <p:sldId id="282" r:id="rId12"/>
    <p:sldId id="271" r:id="rId13"/>
    <p:sldId id="291" r:id="rId14"/>
    <p:sldId id="296" r:id="rId15"/>
    <p:sldId id="273" r:id="rId16"/>
    <p:sldId id="275" r:id="rId17"/>
    <p:sldId id="262" r:id="rId18"/>
    <p:sldId id="284" r:id="rId19"/>
    <p:sldId id="280" r:id="rId20"/>
    <p:sldId id="278" r:id="rId21"/>
    <p:sldId id="297" r:id="rId22"/>
    <p:sldId id="259" r:id="rId23"/>
    <p:sldId id="281" r:id="rId24"/>
    <p:sldId id="276" r:id="rId25"/>
    <p:sldId id="292" r:id="rId26"/>
    <p:sldId id="293" r:id="rId27"/>
    <p:sldId id="25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F3AF6-18D7-4931-AB2A-7C0DD8831037}" v="1" dt="2024-03-18T00:43:07.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5ACE8-3BA1-4FE1-B713-6991D70464F0}"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4F7641BB-C6B2-42E5-835A-2B1ED8801D57}">
      <dgm:prSet/>
      <dgm:spPr/>
      <dgm:t>
        <a:bodyPr/>
        <a:lstStyle/>
        <a:p>
          <a:r>
            <a:rPr lang="en-US" b="0" i="0" baseline="0"/>
            <a:t>Domain Model</a:t>
          </a:r>
          <a:endParaRPr lang="en-US"/>
        </a:p>
      </dgm:t>
    </dgm:pt>
    <dgm:pt modelId="{D4E0D69C-B4CD-4808-9CFA-608787BB8A15}" type="parTrans" cxnId="{C3AE27E8-7946-4C83-A95F-AD66E9A72031}">
      <dgm:prSet/>
      <dgm:spPr/>
      <dgm:t>
        <a:bodyPr/>
        <a:lstStyle/>
        <a:p>
          <a:endParaRPr lang="en-US"/>
        </a:p>
      </dgm:t>
    </dgm:pt>
    <dgm:pt modelId="{CE7B4BCD-4D5B-4FD9-B0B5-DC4F2E483DED}" type="sibTrans" cxnId="{C3AE27E8-7946-4C83-A95F-AD66E9A72031}">
      <dgm:prSet/>
      <dgm:spPr/>
      <dgm:t>
        <a:bodyPr/>
        <a:lstStyle/>
        <a:p>
          <a:endParaRPr lang="en-US"/>
        </a:p>
      </dgm:t>
    </dgm:pt>
    <dgm:pt modelId="{9C6D66BA-B55F-43F8-B758-FBF8145629DA}">
      <dgm:prSet/>
      <dgm:spPr/>
      <dgm:t>
        <a:bodyPr/>
        <a:lstStyle/>
        <a:p>
          <a:r>
            <a:rPr lang="en-US" b="0" i="0" baseline="0"/>
            <a:t>Student Model</a:t>
          </a:r>
          <a:endParaRPr lang="en-US"/>
        </a:p>
      </dgm:t>
    </dgm:pt>
    <dgm:pt modelId="{044B9D5E-5912-42BA-AFEF-82A7528BF95D}" type="parTrans" cxnId="{A859E10D-8315-4DD5-9E2C-CBBC94162CC0}">
      <dgm:prSet/>
      <dgm:spPr/>
      <dgm:t>
        <a:bodyPr/>
        <a:lstStyle/>
        <a:p>
          <a:endParaRPr lang="en-US"/>
        </a:p>
      </dgm:t>
    </dgm:pt>
    <dgm:pt modelId="{FC9E1129-4969-4F64-B7DF-B23097F1279C}" type="sibTrans" cxnId="{A859E10D-8315-4DD5-9E2C-CBBC94162CC0}">
      <dgm:prSet/>
      <dgm:spPr/>
      <dgm:t>
        <a:bodyPr/>
        <a:lstStyle/>
        <a:p>
          <a:endParaRPr lang="en-US"/>
        </a:p>
      </dgm:t>
    </dgm:pt>
    <dgm:pt modelId="{0D327107-56ED-4569-8AF8-59683E40A023}">
      <dgm:prSet/>
      <dgm:spPr/>
      <dgm:t>
        <a:bodyPr/>
        <a:lstStyle/>
        <a:p>
          <a:r>
            <a:rPr lang="en-US" b="0" i="0" baseline="0"/>
            <a:t>Tutoring Model</a:t>
          </a:r>
          <a:endParaRPr lang="en-US"/>
        </a:p>
      </dgm:t>
    </dgm:pt>
    <dgm:pt modelId="{EC33AB21-BC43-4DA7-91DF-145C19FED65A}" type="parTrans" cxnId="{A0C06DB6-2B1E-4C03-9AB4-4A57C38AD5C4}">
      <dgm:prSet/>
      <dgm:spPr/>
      <dgm:t>
        <a:bodyPr/>
        <a:lstStyle/>
        <a:p>
          <a:endParaRPr lang="en-US"/>
        </a:p>
      </dgm:t>
    </dgm:pt>
    <dgm:pt modelId="{50CCE669-6A46-4AEB-A0A7-99E2AAFE94D3}" type="sibTrans" cxnId="{A0C06DB6-2B1E-4C03-9AB4-4A57C38AD5C4}">
      <dgm:prSet/>
      <dgm:spPr/>
      <dgm:t>
        <a:bodyPr/>
        <a:lstStyle/>
        <a:p>
          <a:endParaRPr lang="en-US"/>
        </a:p>
      </dgm:t>
    </dgm:pt>
    <dgm:pt modelId="{6FD5D7B4-7C95-41DC-AAC0-938A3B453CBB}">
      <dgm:prSet/>
      <dgm:spPr/>
      <dgm:t>
        <a:bodyPr/>
        <a:lstStyle/>
        <a:p>
          <a:r>
            <a:rPr lang="en-US" b="0" i="0" baseline="0"/>
            <a:t>User Interface</a:t>
          </a:r>
          <a:endParaRPr lang="en-US"/>
        </a:p>
      </dgm:t>
    </dgm:pt>
    <dgm:pt modelId="{3A800349-C0AA-4191-81C9-8C2645BD4193}" type="parTrans" cxnId="{16DE35C9-E93E-49FA-850D-3F1FD13BAA55}">
      <dgm:prSet/>
      <dgm:spPr/>
      <dgm:t>
        <a:bodyPr/>
        <a:lstStyle/>
        <a:p>
          <a:endParaRPr lang="en-US"/>
        </a:p>
      </dgm:t>
    </dgm:pt>
    <dgm:pt modelId="{FCBD1C2A-AC4A-4EFC-B905-83DE97203A09}" type="sibTrans" cxnId="{16DE35C9-E93E-49FA-850D-3F1FD13BAA55}">
      <dgm:prSet/>
      <dgm:spPr/>
      <dgm:t>
        <a:bodyPr/>
        <a:lstStyle/>
        <a:p>
          <a:endParaRPr lang="en-US"/>
        </a:p>
      </dgm:t>
    </dgm:pt>
    <dgm:pt modelId="{804390D9-0B03-45F9-92EB-868ED351AC99}" type="pres">
      <dgm:prSet presAssocID="{A605ACE8-3BA1-4FE1-B713-6991D70464F0}" presName="matrix" presStyleCnt="0">
        <dgm:presLayoutVars>
          <dgm:chMax val="1"/>
          <dgm:dir/>
          <dgm:resizeHandles val="exact"/>
        </dgm:presLayoutVars>
      </dgm:prSet>
      <dgm:spPr/>
      <dgm:t>
        <a:bodyPr/>
        <a:lstStyle/>
        <a:p>
          <a:endParaRPr lang="ru-RU"/>
        </a:p>
      </dgm:t>
    </dgm:pt>
    <dgm:pt modelId="{756D9860-F2F1-434E-9095-46F4BF46E4C0}" type="pres">
      <dgm:prSet presAssocID="{A605ACE8-3BA1-4FE1-B713-6991D70464F0}" presName="diamond" presStyleLbl="bgShp" presStyleIdx="0" presStyleCnt="1"/>
      <dgm:spPr/>
    </dgm:pt>
    <dgm:pt modelId="{12FA3DF2-D0F8-40ED-A390-A391CC767B45}" type="pres">
      <dgm:prSet presAssocID="{A605ACE8-3BA1-4FE1-B713-6991D70464F0}" presName="quad1" presStyleLbl="node1" presStyleIdx="0" presStyleCnt="4">
        <dgm:presLayoutVars>
          <dgm:chMax val="0"/>
          <dgm:chPref val="0"/>
          <dgm:bulletEnabled val="1"/>
        </dgm:presLayoutVars>
      </dgm:prSet>
      <dgm:spPr/>
      <dgm:t>
        <a:bodyPr/>
        <a:lstStyle/>
        <a:p>
          <a:endParaRPr lang="ru-RU"/>
        </a:p>
      </dgm:t>
    </dgm:pt>
    <dgm:pt modelId="{810A6809-9551-42AD-85ED-713274617193}" type="pres">
      <dgm:prSet presAssocID="{A605ACE8-3BA1-4FE1-B713-6991D70464F0}" presName="quad2" presStyleLbl="node1" presStyleIdx="1" presStyleCnt="4">
        <dgm:presLayoutVars>
          <dgm:chMax val="0"/>
          <dgm:chPref val="0"/>
          <dgm:bulletEnabled val="1"/>
        </dgm:presLayoutVars>
      </dgm:prSet>
      <dgm:spPr/>
      <dgm:t>
        <a:bodyPr/>
        <a:lstStyle/>
        <a:p>
          <a:endParaRPr lang="ru-RU"/>
        </a:p>
      </dgm:t>
    </dgm:pt>
    <dgm:pt modelId="{F047D79D-9427-45DE-A49A-04F4262938C7}" type="pres">
      <dgm:prSet presAssocID="{A605ACE8-3BA1-4FE1-B713-6991D70464F0}" presName="quad3" presStyleLbl="node1" presStyleIdx="2" presStyleCnt="4">
        <dgm:presLayoutVars>
          <dgm:chMax val="0"/>
          <dgm:chPref val="0"/>
          <dgm:bulletEnabled val="1"/>
        </dgm:presLayoutVars>
      </dgm:prSet>
      <dgm:spPr/>
      <dgm:t>
        <a:bodyPr/>
        <a:lstStyle/>
        <a:p>
          <a:endParaRPr lang="ru-RU"/>
        </a:p>
      </dgm:t>
    </dgm:pt>
    <dgm:pt modelId="{6AB6561F-4183-4555-8B1B-47AA5C79FD1E}" type="pres">
      <dgm:prSet presAssocID="{A605ACE8-3BA1-4FE1-B713-6991D70464F0}" presName="quad4" presStyleLbl="node1" presStyleIdx="3" presStyleCnt="4">
        <dgm:presLayoutVars>
          <dgm:chMax val="0"/>
          <dgm:chPref val="0"/>
          <dgm:bulletEnabled val="1"/>
        </dgm:presLayoutVars>
      </dgm:prSet>
      <dgm:spPr/>
      <dgm:t>
        <a:bodyPr/>
        <a:lstStyle/>
        <a:p>
          <a:endParaRPr lang="ru-RU"/>
        </a:p>
      </dgm:t>
    </dgm:pt>
  </dgm:ptLst>
  <dgm:cxnLst>
    <dgm:cxn modelId="{D7707ECA-BB8D-47C6-976A-3DEA7D97774E}" type="presOf" srcId="{A605ACE8-3BA1-4FE1-B713-6991D70464F0}" destId="{804390D9-0B03-45F9-92EB-868ED351AC99}" srcOrd="0" destOrd="0" presId="urn:microsoft.com/office/officeart/2005/8/layout/matrix3"/>
    <dgm:cxn modelId="{A859E10D-8315-4DD5-9E2C-CBBC94162CC0}" srcId="{A605ACE8-3BA1-4FE1-B713-6991D70464F0}" destId="{9C6D66BA-B55F-43F8-B758-FBF8145629DA}" srcOrd="1" destOrd="0" parTransId="{044B9D5E-5912-42BA-AFEF-82A7528BF95D}" sibTransId="{FC9E1129-4969-4F64-B7DF-B23097F1279C}"/>
    <dgm:cxn modelId="{A0C06DB6-2B1E-4C03-9AB4-4A57C38AD5C4}" srcId="{A605ACE8-3BA1-4FE1-B713-6991D70464F0}" destId="{0D327107-56ED-4569-8AF8-59683E40A023}" srcOrd="2" destOrd="0" parTransId="{EC33AB21-BC43-4DA7-91DF-145C19FED65A}" sibTransId="{50CCE669-6A46-4AEB-A0A7-99E2AAFE94D3}"/>
    <dgm:cxn modelId="{16DE35C9-E93E-49FA-850D-3F1FD13BAA55}" srcId="{A605ACE8-3BA1-4FE1-B713-6991D70464F0}" destId="{6FD5D7B4-7C95-41DC-AAC0-938A3B453CBB}" srcOrd="3" destOrd="0" parTransId="{3A800349-C0AA-4191-81C9-8C2645BD4193}" sibTransId="{FCBD1C2A-AC4A-4EFC-B905-83DE97203A09}"/>
    <dgm:cxn modelId="{48A557BC-3251-4AF3-B310-1AC8D8094B7D}" type="presOf" srcId="{0D327107-56ED-4569-8AF8-59683E40A023}" destId="{F047D79D-9427-45DE-A49A-04F4262938C7}" srcOrd="0" destOrd="0" presId="urn:microsoft.com/office/officeart/2005/8/layout/matrix3"/>
    <dgm:cxn modelId="{BF0FE256-E2A4-4113-8AF3-74A8A9B4AA34}" type="presOf" srcId="{4F7641BB-C6B2-42E5-835A-2B1ED8801D57}" destId="{12FA3DF2-D0F8-40ED-A390-A391CC767B45}" srcOrd="0" destOrd="0" presId="urn:microsoft.com/office/officeart/2005/8/layout/matrix3"/>
    <dgm:cxn modelId="{0043429A-34CE-490A-B3EC-158F14CDB98F}" type="presOf" srcId="{9C6D66BA-B55F-43F8-B758-FBF8145629DA}" destId="{810A6809-9551-42AD-85ED-713274617193}" srcOrd="0" destOrd="0" presId="urn:microsoft.com/office/officeart/2005/8/layout/matrix3"/>
    <dgm:cxn modelId="{C3AE27E8-7946-4C83-A95F-AD66E9A72031}" srcId="{A605ACE8-3BA1-4FE1-B713-6991D70464F0}" destId="{4F7641BB-C6B2-42E5-835A-2B1ED8801D57}" srcOrd="0" destOrd="0" parTransId="{D4E0D69C-B4CD-4808-9CFA-608787BB8A15}" sibTransId="{CE7B4BCD-4D5B-4FD9-B0B5-DC4F2E483DED}"/>
    <dgm:cxn modelId="{6C1019E6-2124-45EB-9A83-F4DBA039CE43}" type="presOf" srcId="{6FD5D7B4-7C95-41DC-AAC0-938A3B453CBB}" destId="{6AB6561F-4183-4555-8B1B-47AA5C79FD1E}" srcOrd="0" destOrd="0" presId="urn:microsoft.com/office/officeart/2005/8/layout/matrix3"/>
    <dgm:cxn modelId="{98E7E698-3BF8-416B-8EC1-EE58DD1C16D2}" type="presParOf" srcId="{804390D9-0B03-45F9-92EB-868ED351AC99}" destId="{756D9860-F2F1-434E-9095-46F4BF46E4C0}" srcOrd="0" destOrd="0" presId="urn:microsoft.com/office/officeart/2005/8/layout/matrix3"/>
    <dgm:cxn modelId="{2D9BBFE6-15D3-401A-8B03-DEF6CB77EC1E}" type="presParOf" srcId="{804390D9-0B03-45F9-92EB-868ED351AC99}" destId="{12FA3DF2-D0F8-40ED-A390-A391CC767B45}" srcOrd="1" destOrd="0" presId="urn:microsoft.com/office/officeart/2005/8/layout/matrix3"/>
    <dgm:cxn modelId="{0E29B08C-6B83-4D42-B262-6E09BFB60694}" type="presParOf" srcId="{804390D9-0B03-45F9-92EB-868ED351AC99}" destId="{810A6809-9551-42AD-85ED-713274617193}" srcOrd="2" destOrd="0" presId="urn:microsoft.com/office/officeart/2005/8/layout/matrix3"/>
    <dgm:cxn modelId="{E7538402-9E95-48E7-9E8D-304E3E6ECF04}" type="presParOf" srcId="{804390D9-0B03-45F9-92EB-868ED351AC99}" destId="{F047D79D-9427-45DE-A49A-04F4262938C7}" srcOrd="3" destOrd="0" presId="urn:microsoft.com/office/officeart/2005/8/layout/matrix3"/>
    <dgm:cxn modelId="{935953FE-9E2B-4F45-B694-935964E2B1A7}" type="presParOf" srcId="{804390D9-0B03-45F9-92EB-868ED351AC99}" destId="{6AB6561F-4183-4555-8B1B-47AA5C79FD1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9860-F2F1-434E-9095-46F4BF46E4C0}">
      <dsp:nvSpPr>
        <dsp:cNvPr id="0" name=""/>
        <dsp:cNvSpPr/>
      </dsp:nvSpPr>
      <dsp:spPr>
        <a:xfrm>
          <a:off x="3082131" y="0"/>
          <a:ext cx="4351338" cy="435133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A3DF2-D0F8-40ED-A390-A391CC767B45}">
      <dsp:nvSpPr>
        <dsp:cNvPr id="0" name=""/>
        <dsp:cNvSpPr/>
      </dsp:nvSpPr>
      <dsp:spPr>
        <a:xfrm>
          <a:off x="3495508" y="413377"/>
          <a:ext cx="1697021" cy="16970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0" i="0" kern="1200" baseline="0"/>
            <a:t>Domain Model</a:t>
          </a:r>
          <a:endParaRPr lang="en-US" sz="2700" kern="1200"/>
        </a:p>
      </dsp:txBody>
      <dsp:txXfrm>
        <a:off x="3578350" y="496219"/>
        <a:ext cx="1531337" cy="1531337"/>
      </dsp:txXfrm>
    </dsp:sp>
    <dsp:sp modelId="{810A6809-9551-42AD-85ED-713274617193}">
      <dsp:nvSpPr>
        <dsp:cNvPr id="0" name=""/>
        <dsp:cNvSpPr/>
      </dsp:nvSpPr>
      <dsp:spPr>
        <a:xfrm>
          <a:off x="5323070" y="413377"/>
          <a:ext cx="1697021" cy="1697021"/>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0" i="0" kern="1200" baseline="0"/>
            <a:t>Student Model</a:t>
          </a:r>
          <a:endParaRPr lang="en-US" sz="2700" kern="1200"/>
        </a:p>
      </dsp:txBody>
      <dsp:txXfrm>
        <a:off x="5405912" y="496219"/>
        <a:ext cx="1531337" cy="1531337"/>
      </dsp:txXfrm>
    </dsp:sp>
    <dsp:sp modelId="{F047D79D-9427-45DE-A49A-04F4262938C7}">
      <dsp:nvSpPr>
        <dsp:cNvPr id="0" name=""/>
        <dsp:cNvSpPr/>
      </dsp:nvSpPr>
      <dsp:spPr>
        <a:xfrm>
          <a:off x="3495508" y="2240939"/>
          <a:ext cx="1697021" cy="169702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0" i="0" kern="1200" baseline="0"/>
            <a:t>Tutoring Model</a:t>
          </a:r>
          <a:endParaRPr lang="en-US" sz="2700" kern="1200"/>
        </a:p>
      </dsp:txBody>
      <dsp:txXfrm>
        <a:off x="3578350" y="2323781"/>
        <a:ext cx="1531337" cy="1531337"/>
      </dsp:txXfrm>
    </dsp:sp>
    <dsp:sp modelId="{6AB6561F-4183-4555-8B1B-47AA5C79FD1E}">
      <dsp:nvSpPr>
        <dsp:cNvPr id="0" name=""/>
        <dsp:cNvSpPr/>
      </dsp:nvSpPr>
      <dsp:spPr>
        <a:xfrm>
          <a:off x="5323070" y="2240939"/>
          <a:ext cx="1697021" cy="169702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0" i="0" kern="1200" baseline="0"/>
            <a:t>User Interface</a:t>
          </a:r>
          <a:endParaRPr lang="en-US" sz="2700" kern="1200"/>
        </a:p>
      </dsp:txBody>
      <dsp:txXfrm>
        <a:off x="540591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2C754-23A5-41A4-8A9C-599F38F5BC3C}"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E735E-2378-4B2B-B343-F182C818729F}" type="slidenum">
              <a:rPr lang="en-US" smtClean="0"/>
              <a:t>‹#›</a:t>
            </a:fld>
            <a:endParaRPr lang="en-US"/>
          </a:p>
        </p:txBody>
      </p:sp>
    </p:spTree>
    <p:extLst>
      <p:ext uri="{BB962C8B-B14F-4D97-AF65-F5344CB8AC3E}">
        <p14:creationId xmlns:p14="http://schemas.microsoft.com/office/powerpoint/2010/main" val="249359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3</a:t>
            </a:fld>
            <a:endParaRPr lang="en-US"/>
          </a:p>
        </p:txBody>
      </p:sp>
    </p:spTree>
    <p:extLst>
      <p:ext uri="{BB962C8B-B14F-4D97-AF65-F5344CB8AC3E}">
        <p14:creationId xmlns:p14="http://schemas.microsoft.com/office/powerpoint/2010/main" val="2575080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17</a:t>
            </a:fld>
            <a:endParaRPr lang="en-US"/>
          </a:p>
        </p:txBody>
      </p:sp>
    </p:spTree>
    <p:extLst>
      <p:ext uri="{BB962C8B-B14F-4D97-AF65-F5344CB8AC3E}">
        <p14:creationId xmlns:p14="http://schemas.microsoft.com/office/powerpoint/2010/main" val="413690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E735E-2378-4B2B-B343-F182C81872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909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19</a:t>
            </a:fld>
            <a:endParaRPr lang="en-US"/>
          </a:p>
        </p:txBody>
      </p:sp>
    </p:spTree>
    <p:extLst>
      <p:ext uri="{BB962C8B-B14F-4D97-AF65-F5344CB8AC3E}">
        <p14:creationId xmlns:p14="http://schemas.microsoft.com/office/powerpoint/2010/main" val="129359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6</a:t>
            </a:fld>
            <a:endParaRPr lang="en-US"/>
          </a:p>
        </p:txBody>
      </p:sp>
    </p:spTree>
    <p:extLst>
      <p:ext uri="{BB962C8B-B14F-4D97-AF65-F5344CB8AC3E}">
        <p14:creationId xmlns:p14="http://schemas.microsoft.com/office/powerpoint/2010/main" val="273275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7</a:t>
            </a:fld>
            <a:endParaRPr lang="en-US"/>
          </a:p>
        </p:txBody>
      </p:sp>
    </p:spTree>
    <p:extLst>
      <p:ext uri="{BB962C8B-B14F-4D97-AF65-F5344CB8AC3E}">
        <p14:creationId xmlns:p14="http://schemas.microsoft.com/office/powerpoint/2010/main" val="298731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8</a:t>
            </a:fld>
            <a:endParaRPr lang="en-US"/>
          </a:p>
        </p:txBody>
      </p:sp>
    </p:spTree>
    <p:extLst>
      <p:ext uri="{BB962C8B-B14F-4D97-AF65-F5344CB8AC3E}">
        <p14:creationId xmlns:p14="http://schemas.microsoft.com/office/powerpoint/2010/main" val="65069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9</a:t>
            </a:fld>
            <a:endParaRPr lang="en-US"/>
          </a:p>
        </p:txBody>
      </p:sp>
    </p:spTree>
    <p:extLst>
      <p:ext uri="{BB962C8B-B14F-4D97-AF65-F5344CB8AC3E}">
        <p14:creationId xmlns:p14="http://schemas.microsoft.com/office/powerpoint/2010/main" val="239608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10</a:t>
            </a:fld>
            <a:endParaRPr lang="en-US"/>
          </a:p>
        </p:txBody>
      </p:sp>
    </p:spTree>
    <p:extLst>
      <p:ext uri="{BB962C8B-B14F-4D97-AF65-F5344CB8AC3E}">
        <p14:creationId xmlns:p14="http://schemas.microsoft.com/office/powerpoint/2010/main" val="226355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14</a:t>
            </a:fld>
            <a:endParaRPr lang="en-US"/>
          </a:p>
        </p:txBody>
      </p:sp>
    </p:spTree>
    <p:extLst>
      <p:ext uri="{BB962C8B-B14F-4D97-AF65-F5344CB8AC3E}">
        <p14:creationId xmlns:p14="http://schemas.microsoft.com/office/powerpoint/2010/main" val="215737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 trained an AI agent to play a popular multiplayer strategy game called Diplomacy, which involves planning and negotiating in natural language with other players over multiple rounds. CICERO achieved double the average score of human players online and ranked in the top 10% players who played more than one game.</a:t>
            </a:r>
          </a:p>
          <a:p>
            <a:r>
              <a:rPr lang="en-US" dirty="0"/>
              <a:t>Fast parallel progress in strategic planning and language modeling allows for potentially great advancements at the intersection, with applications in human-AI cooperation. Meta tackles the game of Diplomacy as a benchmark for such progress.</a:t>
            </a:r>
          </a:p>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15</a:t>
            </a:fld>
            <a:endParaRPr lang="en-US"/>
          </a:p>
        </p:txBody>
      </p:sp>
    </p:spTree>
    <p:extLst>
      <p:ext uri="{BB962C8B-B14F-4D97-AF65-F5344CB8AC3E}">
        <p14:creationId xmlns:p14="http://schemas.microsoft.com/office/powerpoint/2010/main" val="141801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E735E-2378-4B2B-B343-F182C818729F}" type="slidenum">
              <a:rPr lang="en-US" smtClean="0"/>
              <a:t>16</a:t>
            </a:fld>
            <a:endParaRPr lang="en-US"/>
          </a:p>
        </p:txBody>
      </p:sp>
    </p:spTree>
    <p:extLst>
      <p:ext uri="{BB962C8B-B14F-4D97-AF65-F5344CB8AC3E}">
        <p14:creationId xmlns:p14="http://schemas.microsoft.com/office/powerpoint/2010/main" val="406817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DEAC-7755-9626-C8B6-47EA0CFE95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809E0F-D446-5F62-F4CB-3633AE9EF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1CAEB-B0F5-20E5-6554-B2AE7B3BB2B6}"/>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A73B269B-2A77-045B-D9E7-335C6776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29491-CED6-6891-476B-EDEB943CEFDD}"/>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6578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3294-E0C6-DF9E-6A6B-8E8DE98D86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38AA5-7B75-5CD6-D0BD-B045DF274C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AB00D-85FA-2A9A-4A3A-6A2503120D46}"/>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62931459-4543-AE88-0A18-6D0B53F2E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DF8A6-520A-5123-A44B-F4563D248093}"/>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110437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391D3E-D217-329F-96E0-0E0952CBFE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BE24F-126A-CC6A-09BF-B0BB867189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C4016-7498-A4F2-F1E7-95D7EEF5A2C0}"/>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5AF818EC-76D7-89F0-D452-0E43E6776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111A2-2E1B-F3DB-A3FD-8C23E671D36E}"/>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22491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0E21-A0FF-FE53-DA4F-DD6BC07D1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CDDFE-8C18-A6A5-4A3D-94C6404F1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418D7-E4F0-B97E-0789-7C1740E7C755}"/>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0FC26D84-8783-DBA2-31BC-0F6C27824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3FD09-161C-C24F-7E03-057B7EDBEE04}"/>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271572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854A-4F23-46A7-F8D2-16711344DD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34DA4-4255-C94F-9EE1-D48913BFC7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AC584-8BC7-D63C-48FF-5F5AA3D009A6}"/>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D635A6A5-4187-D26C-F05A-BC5013CB5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AB47-7503-A8A5-8CE0-F23C79CFCA48}"/>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12430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FD02-36DA-AF17-EB98-5BD37B430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582D8-2549-8F39-3281-11D21D9033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5DF8A6-DE6F-E7C2-98F1-A1B8F56193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99510-EB18-D72A-409F-1B7A2C3B50CE}"/>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6" name="Footer Placeholder 5">
            <a:extLst>
              <a:ext uri="{FF2B5EF4-FFF2-40B4-BE49-F238E27FC236}">
                <a16:creationId xmlns:a16="http://schemas.microsoft.com/office/drawing/2014/main" id="{7083B3E4-CD50-8263-9329-97D70F5E6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CBCC2-1495-3F8C-6C7F-B1F9076517BE}"/>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248494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A18F-BAFF-2E6C-D83E-366B3DD7D0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D1DF1-0C1C-8598-688D-EC67E0DA3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1F1DB-73C5-F6D3-8007-60A7B01212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C5C50-EC3C-0774-2EDF-C108B0C35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C57CA-D3D2-92E6-8191-E3621376B3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5E71E-4E85-BA68-C973-E9A06547F937}"/>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8" name="Footer Placeholder 7">
            <a:extLst>
              <a:ext uri="{FF2B5EF4-FFF2-40B4-BE49-F238E27FC236}">
                <a16:creationId xmlns:a16="http://schemas.microsoft.com/office/drawing/2014/main" id="{BC760E56-770A-7837-4178-31C60F8CA3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C5ED8A-9D6E-DCD5-AACB-43E1E888EFDA}"/>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247312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45E6-DA9F-F33F-CD96-0E30D78C36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5AF27A-6C84-52F9-A069-AA010577F064}"/>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4" name="Footer Placeholder 3">
            <a:extLst>
              <a:ext uri="{FF2B5EF4-FFF2-40B4-BE49-F238E27FC236}">
                <a16:creationId xmlns:a16="http://schemas.microsoft.com/office/drawing/2014/main" id="{633F98AE-A70C-F18B-CA8C-C4FC914905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A07E68-A33C-40EB-1D30-42C9793DAE02}"/>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240740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2C79B-9CB9-7348-F3ED-2165B9CA3049}"/>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3" name="Footer Placeholder 2">
            <a:extLst>
              <a:ext uri="{FF2B5EF4-FFF2-40B4-BE49-F238E27FC236}">
                <a16:creationId xmlns:a16="http://schemas.microsoft.com/office/drawing/2014/main" id="{C028BD1E-AAD0-F04A-CB35-1E5660EEEB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3B391-DC11-4278-E010-0E1981638F30}"/>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49475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B472-E232-A584-839E-8AABD95D7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F57F6-70C5-E407-4B86-66B1D5F0F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39D57-1CAC-76B3-F88A-2CF58C2AF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1C44D-E4B3-2CD7-F691-892163483D4A}"/>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6" name="Footer Placeholder 5">
            <a:extLst>
              <a:ext uri="{FF2B5EF4-FFF2-40B4-BE49-F238E27FC236}">
                <a16:creationId xmlns:a16="http://schemas.microsoft.com/office/drawing/2014/main" id="{6B430F89-B350-9888-CEBB-324A64FFB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947C4-B828-1F58-82CB-B4434DF08E3C}"/>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186219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93C5-BA18-B923-C1A7-0FD28390A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CC159E-30A8-2EEE-B3E5-68D454655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E123A1-707B-89E7-4D33-0DC606316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513FF-6BB4-6754-99EE-5523191F2ECE}"/>
              </a:ext>
            </a:extLst>
          </p:cNvPr>
          <p:cNvSpPr>
            <a:spLocks noGrp="1"/>
          </p:cNvSpPr>
          <p:nvPr>
            <p:ph type="dt" sz="half" idx="10"/>
          </p:nvPr>
        </p:nvSpPr>
        <p:spPr/>
        <p:txBody>
          <a:bodyPr/>
          <a:lstStyle/>
          <a:p>
            <a:fld id="{4672DF9E-F0ED-41D1-B773-674CFA261560}" type="datetimeFigureOut">
              <a:rPr lang="en-US" smtClean="0"/>
              <a:t>3/18/2024</a:t>
            </a:fld>
            <a:endParaRPr lang="en-US"/>
          </a:p>
        </p:txBody>
      </p:sp>
      <p:sp>
        <p:nvSpPr>
          <p:cNvPr id="6" name="Footer Placeholder 5">
            <a:extLst>
              <a:ext uri="{FF2B5EF4-FFF2-40B4-BE49-F238E27FC236}">
                <a16:creationId xmlns:a16="http://schemas.microsoft.com/office/drawing/2014/main" id="{53E17FEC-7E80-28B6-DE7B-DB6DF81DF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D45B8-DBAF-5B66-8198-799F8F3E0E93}"/>
              </a:ext>
            </a:extLst>
          </p:cNvPr>
          <p:cNvSpPr>
            <a:spLocks noGrp="1"/>
          </p:cNvSpPr>
          <p:nvPr>
            <p:ph type="sldNum" sz="quarter" idx="12"/>
          </p:nvPr>
        </p:nvSpPr>
        <p:spPr/>
        <p:txBody>
          <a:bodyPr/>
          <a:lstStyle/>
          <a:p>
            <a:fld id="{EA8496DD-2AC4-4E0E-B9BA-A21FAB2BC763}" type="slidenum">
              <a:rPr lang="en-US" smtClean="0"/>
              <a:t>‹#›</a:t>
            </a:fld>
            <a:endParaRPr lang="en-US"/>
          </a:p>
        </p:txBody>
      </p:sp>
    </p:spTree>
    <p:extLst>
      <p:ext uri="{BB962C8B-B14F-4D97-AF65-F5344CB8AC3E}">
        <p14:creationId xmlns:p14="http://schemas.microsoft.com/office/powerpoint/2010/main" val="1323064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13B9E-1D84-4262-4933-20DBD23A8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FA804-CD9C-C700-6E87-77167CD66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0D0DB-DBC6-2296-B03A-2B127545E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72DF9E-F0ED-41D1-B773-674CFA261560}" type="datetimeFigureOut">
              <a:rPr lang="en-US" smtClean="0"/>
              <a:t>3/18/2024</a:t>
            </a:fld>
            <a:endParaRPr lang="en-US"/>
          </a:p>
        </p:txBody>
      </p:sp>
      <p:sp>
        <p:nvSpPr>
          <p:cNvPr id="5" name="Footer Placeholder 4">
            <a:extLst>
              <a:ext uri="{FF2B5EF4-FFF2-40B4-BE49-F238E27FC236}">
                <a16:creationId xmlns:a16="http://schemas.microsoft.com/office/drawing/2014/main" id="{24990353-5C58-D35D-9441-D96F61EB3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06824A-A74F-5319-6C95-6BC0185E8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8496DD-2AC4-4E0E-B9BA-A21FAB2BC763}" type="slidenum">
              <a:rPr lang="en-US" smtClean="0"/>
              <a:t>‹#›</a:t>
            </a:fld>
            <a:endParaRPr lang="en-US"/>
          </a:p>
        </p:txBody>
      </p:sp>
    </p:spTree>
    <p:extLst>
      <p:ext uri="{BB962C8B-B14F-4D97-AF65-F5344CB8AC3E}">
        <p14:creationId xmlns:p14="http://schemas.microsoft.com/office/powerpoint/2010/main" val="63531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ctworks.org/practical-examples-artificial-intelligence/"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www.ictworks.org/practical-examples-artificial-intelligence/"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ictworks.org/practical-examples-artificial-intelligen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ictworks.org/practical-examples-artificial-intelligenc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ictworks.org/practical-examples-artificial-intelligence/"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question-mark-note-duplicate-460869/"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ictworks.org/practical-examples-artificial-intellig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ictworks.org/practical-examples-artificial-intellige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ictworks.org/practical-examples-artificial-intellig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building&#10;&#10;Description automatically generated">
            <a:extLst>
              <a:ext uri="{FF2B5EF4-FFF2-40B4-BE49-F238E27FC236}">
                <a16:creationId xmlns:a16="http://schemas.microsoft.com/office/drawing/2014/main" id="{9E89059C-59AA-D87D-9BAB-026BBA2D0A4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3114" r="9775" b="1"/>
          <a:stretch/>
        </p:blipFill>
        <p:spPr>
          <a:xfrm>
            <a:off x="20" y="1"/>
            <a:ext cx="12191980" cy="6857999"/>
          </a:xfrm>
          <a:prstGeom prst="rect">
            <a:avLst/>
          </a:prstGeom>
        </p:spPr>
      </p:pic>
      <p:sp>
        <p:nvSpPr>
          <p:cNvPr id="2" name="Title 1">
            <a:extLst>
              <a:ext uri="{FF2B5EF4-FFF2-40B4-BE49-F238E27FC236}">
                <a16:creationId xmlns:a16="http://schemas.microsoft.com/office/drawing/2014/main" id="{17C57990-EAC7-5835-CB85-77F3AA4F85F7}"/>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Building an AI-Driven Ecosystem for Universities, Faculty &amp; Students</a:t>
            </a:r>
          </a:p>
        </p:txBody>
      </p:sp>
      <p:sp>
        <p:nvSpPr>
          <p:cNvPr id="3" name="Subtitle 2">
            <a:extLst>
              <a:ext uri="{FF2B5EF4-FFF2-40B4-BE49-F238E27FC236}">
                <a16:creationId xmlns:a16="http://schemas.microsoft.com/office/drawing/2014/main" id="{2F6FAE49-C273-AD80-D5FE-57D7C006FE01}"/>
              </a:ext>
            </a:extLst>
          </p:cNvPr>
          <p:cNvSpPr>
            <a:spLocks noGrp="1"/>
          </p:cNvSpPr>
          <p:nvPr>
            <p:ph type="subTitle" idx="1"/>
          </p:nvPr>
        </p:nvSpPr>
        <p:spPr>
          <a:xfrm>
            <a:off x="1524000" y="4159404"/>
            <a:ext cx="9372600" cy="1796896"/>
          </a:xfrm>
        </p:spPr>
        <p:txBody>
          <a:bodyPr>
            <a:normAutofit/>
          </a:bodyPr>
          <a:lstStyle/>
          <a:p>
            <a:endParaRPr lang="en-US" dirty="0">
              <a:solidFill>
                <a:srgbClr val="FFFFFF"/>
              </a:solidFill>
            </a:endParaRPr>
          </a:p>
          <a:p>
            <a:r>
              <a:rPr lang="en-US" dirty="0">
                <a:solidFill>
                  <a:srgbClr val="FFFFFF"/>
                </a:solidFill>
                <a:latin typeface="Times New Roman" panose="02020603050405020304" pitchFamily="18" charset="0"/>
                <a:cs typeface="Times New Roman" panose="02020603050405020304" pitchFamily="18" charset="0"/>
              </a:rPr>
              <a:t>By Dr. Jasmin (Bey) Cowin </a:t>
            </a:r>
          </a:p>
          <a:p>
            <a:r>
              <a:rPr lang="en-US" dirty="0">
                <a:solidFill>
                  <a:srgbClr val="FFFFFF"/>
                </a:solidFill>
                <a:latin typeface="Times New Roman" panose="02020603050405020304" pitchFamily="18" charset="0"/>
                <a:cs typeface="Times New Roman" panose="02020603050405020304" pitchFamily="18" charset="0"/>
              </a:rPr>
              <a:t>https://drcowinj-locationindependentteach.com</a:t>
            </a:r>
            <a:r>
              <a:rPr lang="en-US" dirty="0">
                <a:solidFill>
                  <a:srgbClr val="FFFFFF"/>
                </a:solidFill>
              </a:rPr>
              <a:t>/</a:t>
            </a:r>
          </a:p>
        </p:txBody>
      </p:sp>
    </p:spTree>
    <p:extLst>
      <p:ext uri="{BB962C8B-B14F-4D97-AF65-F5344CB8AC3E}">
        <p14:creationId xmlns:p14="http://schemas.microsoft.com/office/powerpoint/2010/main" val="31752822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2EDB1-D080-5C95-8887-9104A6D0646C}"/>
              </a:ext>
            </a:extLst>
          </p:cNvPr>
          <p:cNvPicPr>
            <a:picLocks noChangeAspect="1"/>
          </p:cNvPicPr>
          <p:nvPr/>
        </p:nvPicPr>
        <p:blipFill>
          <a:blip r:embed="rId3"/>
          <a:stretch>
            <a:fillRect/>
          </a:stretch>
        </p:blipFill>
        <p:spPr>
          <a:xfrm>
            <a:off x="1134532" y="72616"/>
            <a:ext cx="10036149" cy="6437164"/>
          </a:xfrm>
          <a:prstGeom prst="rect">
            <a:avLst/>
          </a:prstGeom>
        </p:spPr>
      </p:pic>
    </p:spTree>
    <p:extLst>
      <p:ext uri="{BB962C8B-B14F-4D97-AF65-F5344CB8AC3E}">
        <p14:creationId xmlns:p14="http://schemas.microsoft.com/office/powerpoint/2010/main" val="329159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A0C0192-7EF6-EEA7-F610-66C9894E5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67" y="-12518"/>
            <a:ext cx="2974845" cy="6870518"/>
          </a:xfrm>
          <a:prstGeom prst="rect">
            <a:avLst/>
          </a:prstGeom>
        </p:spPr>
      </p:pic>
    </p:spTree>
    <p:extLst>
      <p:ext uri="{BB962C8B-B14F-4D97-AF65-F5344CB8AC3E}">
        <p14:creationId xmlns:p14="http://schemas.microsoft.com/office/powerpoint/2010/main" val="146560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9A9F-BA25-87D3-4245-994F31788D76}"/>
              </a:ext>
            </a:extLst>
          </p:cNvPr>
          <p:cNvSpPr>
            <a:spLocks noGrp="1"/>
          </p:cNvSpPr>
          <p:nvPr>
            <p:ph type="title"/>
          </p:nvPr>
        </p:nvSpPr>
        <p:spPr>
          <a:xfrm>
            <a:off x="838200" y="800993"/>
            <a:ext cx="3687491" cy="1594189"/>
          </a:xfrm>
        </p:spPr>
        <p:txBody>
          <a:bodyPr anchor="t">
            <a:normAutofit/>
          </a:bodyPr>
          <a:lstStyle/>
          <a:p>
            <a:r>
              <a:rPr lang="en-US" sz="3200" dirty="0" err="1">
                <a:latin typeface="Times New Roman" panose="02020603050405020304" pitchFamily="18" charset="0"/>
                <a:cs typeface="Times New Roman" panose="02020603050405020304" pitchFamily="18" charset="0"/>
              </a:rPr>
              <a:t>Explainability</a:t>
            </a: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D19A074-41E4-531A-9615-C7E6B8ED4EF8}"/>
              </a:ext>
            </a:extLst>
          </p:cNvPr>
          <p:cNvSpPr>
            <a:spLocks noGrp="1"/>
          </p:cNvSpPr>
          <p:nvPr>
            <p:ph idx="1"/>
          </p:nvPr>
        </p:nvSpPr>
        <p:spPr>
          <a:xfrm>
            <a:off x="5341546" y="751555"/>
            <a:ext cx="6012254" cy="1766458"/>
          </a:xfrm>
        </p:spPr>
        <p:txBody>
          <a:bodyPr anchor="t">
            <a:normAutofit/>
          </a:bodyPr>
          <a:lstStyle/>
          <a:p>
            <a:pPr marL="0" indent="0">
              <a:buNone/>
            </a:pPr>
            <a:r>
              <a:rPr lang="en-US" sz="2000" dirty="0">
                <a:latin typeface="Times New Roman" panose="02020603050405020304" pitchFamily="18" charset="0"/>
                <a:cs typeface="Times New Roman" panose="02020603050405020304" pitchFamily="18" charset="0"/>
              </a:rPr>
              <a:t>Incorporating </a:t>
            </a:r>
            <a:r>
              <a:rPr lang="en-US" sz="2000" dirty="0" err="1">
                <a:latin typeface="Times New Roman" panose="02020603050405020304" pitchFamily="18" charset="0"/>
                <a:cs typeface="Times New Roman" panose="02020603050405020304" pitchFamily="18" charset="0"/>
              </a:rPr>
              <a:t>explainability</a:t>
            </a:r>
            <a:r>
              <a:rPr lang="en-US" sz="2000" dirty="0">
                <a:latin typeface="Times New Roman" panose="02020603050405020304" pitchFamily="18" charset="0"/>
                <a:cs typeface="Times New Roman" panose="02020603050405020304" pitchFamily="18" charset="0"/>
              </a:rPr>
              <a:t> into AI education and systems design is critical for ensuring that learners and users can understand how AI models make decisions. This understanding is vital for trust, usability, and further development in AI.</a:t>
            </a:r>
          </a:p>
        </p:txBody>
      </p:sp>
      <p:pic>
        <p:nvPicPr>
          <p:cNvPr id="5" name="Picture 4">
            <a:extLst>
              <a:ext uri="{FF2B5EF4-FFF2-40B4-BE49-F238E27FC236}">
                <a16:creationId xmlns:a16="http://schemas.microsoft.com/office/drawing/2014/main" id="{AE184C15-C668-ADBA-9889-FA8CB0A3812B}"/>
              </a:ext>
            </a:extLst>
          </p:cNvPr>
          <p:cNvPicPr>
            <a:picLocks noChangeAspect="1"/>
          </p:cNvPicPr>
          <p:nvPr/>
        </p:nvPicPr>
        <p:blipFill rotWithShape="1">
          <a:blip r:embed="rId2"/>
          <a:srcRect b="15040"/>
          <a:stretch/>
        </p:blipFill>
        <p:spPr>
          <a:xfrm>
            <a:off x="10173" y="2395182"/>
            <a:ext cx="12192002" cy="4039737"/>
          </a:xfrm>
          <a:prstGeom prst="rect">
            <a:avLst/>
          </a:prstGeom>
        </p:spPr>
      </p:pic>
      <p:grpSp>
        <p:nvGrpSpPr>
          <p:cNvPr id="14" name="Group 13">
            <a:extLst>
              <a:ext uri="{FF2B5EF4-FFF2-40B4-BE49-F238E27FC236}">
                <a16:creationId xmlns:a16="http://schemas.microsoft.com/office/drawing/2014/main" id="{F2221BB3-7B5D-C899-7745-66D7AC3232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3FD2D571-38D7-DB0F-166C-14FEDA7005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8AEF72-50CD-C201-F6BF-C595BBBED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E2D3C08-71DC-E66B-01FC-5D36A2F66443}"/>
              </a:ext>
            </a:extLst>
          </p:cNvPr>
          <p:cNvSpPr txBox="1"/>
          <p:nvPr/>
        </p:nvSpPr>
        <p:spPr>
          <a:xfrm>
            <a:off x="461197" y="6416121"/>
            <a:ext cx="60938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3"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8562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6E71-B924-EEBB-6A24-431B43487912}"/>
              </a:ext>
            </a:extLst>
          </p:cNvPr>
          <p:cNvSpPr>
            <a:spLocks noGrp="1"/>
          </p:cNvSpPr>
          <p:nvPr>
            <p:ph type="title"/>
          </p:nvPr>
        </p:nvSpPr>
        <p:spPr>
          <a:xfrm>
            <a:off x="838200" y="131762"/>
            <a:ext cx="10515600" cy="549275"/>
          </a:xfrm>
        </p:spPr>
        <p:txBody>
          <a:bodyPr>
            <a:normAutofit/>
          </a:bodyPr>
          <a:lstStyle/>
          <a:p>
            <a:r>
              <a:rPr lang="en-US" sz="1800" dirty="0">
                <a:highlight>
                  <a:srgbClr val="FFFF00"/>
                </a:highlight>
                <a:latin typeface="Times New Roman" panose="02020603050405020304" pitchFamily="18" charset="0"/>
                <a:cs typeface="Times New Roman" panose="02020603050405020304" pitchFamily="18" charset="0"/>
              </a:rPr>
              <a:t>Placeholder for Survey Activity Irina would it be possible for you to create this survey so we know it will work?</a:t>
            </a:r>
          </a:p>
        </p:txBody>
      </p:sp>
      <p:sp>
        <p:nvSpPr>
          <p:cNvPr id="3" name="Content Placeholder 2">
            <a:extLst>
              <a:ext uri="{FF2B5EF4-FFF2-40B4-BE49-F238E27FC236}">
                <a16:creationId xmlns:a16="http://schemas.microsoft.com/office/drawing/2014/main" id="{B8C2AD3B-3D95-D5BF-B2A0-6379E4F0AEA5}"/>
              </a:ext>
            </a:extLst>
          </p:cNvPr>
          <p:cNvSpPr>
            <a:spLocks noGrp="1"/>
          </p:cNvSpPr>
          <p:nvPr>
            <p:ph idx="1"/>
          </p:nvPr>
        </p:nvSpPr>
        <p:spPr>
          <a:xfrm>
            <a:off x="838200" y="849086"/>
            <a:ext cx="10800806" cy="6008914"/>
          </a:xfrm>
        </p:spPr>
        <p:txBody>
          <a:bodyPr>
            <a:normAutofit fontScale="25000" lnSpcReduction="20000"/>
          </a:bodyPr>
          <a:lstStyle/>
          <a:p>
            <a:pPr marL="0" indent="0">
              <a:buNone/>
            </a:pPr>
            <a:r>
              <a:rPr lang="en-US" sz="4200" b="1" dirty="0"/>
              <a:t>Language Learning &amp; Technology Survey</a:t>
            </a:r>
          </a:p>
          <a:p>
            <a:pPr marL="0" indent="0">
              <a:buNone/>
            </a:pPr>
            <a:r>
              <a:rPr lang="en-US" sz="4200" b="1" dirty="0"/>
              <a:t>Thank you for participating in this brief survey! We're interested in learning about how educators and students use technology for language learning.</a:t>
            </a:r>
          </a:p>
          <a:p>
            <a:pPr marL="0" indent="0">
              <a:buNone/>
            </a:pPr>
            <a:r>
              <a:rPr lang="en-US" sz="4200" b="1" dirty="0"/>
              <a:t>Please select the answer that best reflects your experience.</a:t>
            </a:r>
          </a:p>
          <a:p>
            <a:pPr marL="0" indent="0">
              <a:buNone/>
            </a:pPr>
            <a:r>
              <a:rPr lang="en-US" sz="4200" b="1" u="sng" dirty="0"/>
              <a:t>1. Research:</a:t>
            </a:r>
          </a:p>
          <a:p>
            <a:pPr marL="0" indent="0">
              <a:buNone/>
            </a:pPr>
            <a:r>
              <a:rPr lang="en-US" sz="4200" b="1" dirty="0"/>
              <a:t>How often do you use technology to find information and resources for language learning (e.g., online dictionaries, grammar websites, language learning apps)?</a:t>
            </a:r>
          </a:p>
          <a:p>
            <a:pPr marL="0" indent="0">
              <a:buNone/>
            </a:pPr>
            <a:r>
              <a:rPr lang="en-US" sz="4200" b="1" dirty="0"/>
              <a:t>Never</a:t>
            </a:r>
          </a:p>
          <a:p>
            <a:pPr marL="0" indent="0">
              <a:buNone/>
            </a:pPr>
            <a:r>
              <a:rPr lang="en-US" sz="4200" b="1" dirty="0"/>
              <a:t>Rarely</a:t>
            </a:r>
          </a:p>
          <a:p>
            <a:pPr marL="0" indent="0">
              <a:buNone/>
            </a:pPr>
            <a:r>
              <a:rPr lang="en-US" sz="4200" b="1" dirty="0"/>
              <a:t>Occasionally</a:t>
            </a:r>
          </a:p>
          <a:p>
            <a:pPr marL="0" indent="0">
              <a:buNone/>
            </a:pPr>
            <a:r>
              <a:rPr lang="en-US" sz="4200" b="1" dirty="0"/>
              <a:t>Frequently</a:t>
            </a:r>
          </a:p>
          <a:p>
            <a:pPr marL="0" indent="0">
              <a:buNone/>
            </a:pPr>
            <a:r>
              <a:rPr lang="en-US" sz="4200" b="1" dirty="0"/>
              <a:t>Always</a:t>
            </a:r>
          </a:p>
          <a:p>
            <a:pPr marL="0" indent="0">
              <a:buNone/>
            </a:pPr>
            <a:r>
              <a:rPr lang="en-US" sz="4200" b="1" u="sng" dirty="0"/>
              <a:t>2. Teaching/Learning:</a:t>
            </a:r>
          </a:p>
          <a:p>
            <a:pPr marL="0" indent="0">
              <a:buNone/>
            </a:pPr>
            <a:r>
              <a:rPr lang="en-US" sz="4200" b="1" dirty="0"/>
              <a:t>Do you use technology in your language learning activities (e.g., online exercises, interactive games, collaborative platforms)?</a:t>
            </a:r>
          </a:p>
          <a:p>
            <a:pPr marL="0" indent="0">
              <a:buNone/>
            </a:pPr>
            <a:r>
              <a:rPr lang="en-US" sz="4200" b="1" dirty="0"/>
              <a:t>I rarely use technology.</a:t>
            </a:r>
          </a:p>
          <a:p>
            <a:pPr marL="0" indent="0">
              <a:buNone/>
            </a:pPr>
            <a:r>
              <a:rPr lang="en-US" sz="4200" b="1" dirty="0"/>
              <a:t>I use technology occasionally.</a:t>
            </a:r>
          </a:p>
          <a:p>
            <a:pPr marL="0" indent="0">
              <a:buNone/>
            </a:pPr>
            <a:r>
              <a:rPr lang="en-US" sz="4200" b="1" dirty="0"/>
              <a:t>I frequently use technology.</a:t>
            </a:r>
          </a:p>
          <a:p>
            <a:pPr marL="0" indent="0">
              <a:buNone/>
            </a:pPr>
            <a:r>
              <a:rPr lang="en-US" sz="4200" b="1" dirty="0"/>
              <a:t>I always use technology.</a:t>
            </a:r>
          </a:p>
          <a:p>
            <a:pPr marL="0" indent="0">
              <a:buNone/>
            </a:pPr>
            <a:r>
              <a:rPr lang="en-US" sz="4200" b="1" u="sng" dirty="0"/>
              <a:t>3. Writing &amp; Producing:</a:t>
            </a:r>
          </a:p>
          <a:p>
            <a:pPr marL="0" indent="0">
              <a:buNone/>
            </a:pPr>
            <a:r>
              <a:rPr lang="en-US" sz="4200" b="1" dirty="0"/>
              <a:t>Do you use technology tools (e.g., grammar checkers, translation services, collaborative writing platforms) to help you write and produce content in your target language?</a:t>
            </a:r>
          </a:p>
          <a:p>
            <a:pPr marL="0" indent="0">
              <a:buNone/>
            </a:pPr>
            <a:r>
              <a:rPr lang="en-US" sz="4200" b="1" dirty="0"/>
              <a:t>Never</a:t>
            </a:r>
          </a:p>
          <a:p>
            <a:pPr marL="0" indent="0">
              <a:buNone/>
            </a:pPr>
            <a:r>
              <a:rPr lang="en-US" sz="4200" b="1" dirty="0"/>
              <a:t>Rarely</a:t>
            </a:r>
          </a:p>
          <a:p>
            <a:pPr marL="0" indent="0">
              <a:buNone/>
            </a:pPr>
            <a:r>
              <a:rPr lang="en-US" sz="4200" b="1" dirty="0"/>
              <a:t>Occasionally</a:t>
            </a:r>
          </a:p>
          <a:p>
            <a:pPr marL="0" indent="0">
              <a:buNone/>
            </a:pPr>
            <a:r>
              <a:rPr lang="en-US" sz="4200" b="1" dirty="0"/>
              <a:t>Frequently</a:t>
            </a:r>
          </a:p>
          <a:p>
            <a:pPr marL="0" indent="0">
              <a:buNone/>
            </a:pPr>
            <a:r>
              <a:rPr lang="en-US" sz="4200" b="1" dirty="0"/>
              <a:t>Always</a:t>
            </a:r>
          </a:p>
          <a:p>
            <a:pPr marL="0" indent="0">
              <a:buNone/>
            </a:pPr>
            <a:r>
              <a:rPr lang="en-US" sz="4200" b="1" dirty="0"/>
              <a:t>Briefly list a technology tool you find helpful for writing and producing content in your target language.</a:t>
            </a:r>
          </a:p>
          <a:p>
            <a:pPr marL="0" indent="0">
              <a:buNone/>
            </a:pPr>
            <a:endParaRPr lang="en-US" dirty="0"/>
          </a:p>
        </p:txBody>
      </p:sp>
    </p:spTree>
    <p:extLst>
      <p:ext uri="{BB962C8B-B14F-4D97-AF65-F5344CB8AC3E}">
        <p14:creationId xmlns:p14="http://schemas.microsoft.com/office/powerpoint/2010/main" val="252605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D888-1509-FA69-B95E-C1D3262CB339}"/>
              </a:ext>
            </a:extLst>
          </p:cNvPr>
          <p:cNvSpPr>
            <a:spLocks noGrp="1"/>
          </p:cNvSpPr>
          <p:nvPr>
            <p:ph type="title"/>
          </p:nvPr>
        </p:nvSpPr>
        <p:spPr/>
        <p:txBody>
          <a:bodyPr/>
          <a:lstStyle/>
          <a:p>
            <a:pPr algn="ctr"/>
            <a:r>
              <a:rPr lang="en-US" dirty="0"/>
              <a:t>AI advancements &amp; Versatility</a:t>
            </a:r>
          </a:p>
        </p:txBody>
      </p:sp>
      <p:sp>
        <p:nvSpPr>
          <p:cNvPr id="3" name="Content Placeholder 2">
            <a:extLst>
              <a:ext uri="{FF2B5EF4-FFF2-40B4-BE49-F238E27FC236}">
                <a16:creationId xmlns:a16="http://schemas.microsoft.com/office/drawing/2014/main" id="{B851754D-A9D1-7011-381D-C8DB510A4728}"/>
              </a:ext>
            </a:extLst>
          </p:cNvPr>
          <p:cNvSpPr>
            <a:spLocks noGrp="1"/>
          </p:cNvSpPr>
          <p:nvPr>
            <p:ph idx="1"/>
          </p:nvPr>
        </p:nvSpPr>
        <p:spPr>
          <a:xfrm>
            <a:off x="838200" y="1825625"/>
            <a:ext cx="4178300" cy="4351338"/>
          </a:xfrm>
        </p:spPr>
        <p:txBody>
          <a:bodyPr>
            <a:normAutofit fontScale="92500"/>
          </a:bodyPr>
          <a:lstStyle/>
          <a:p>
            <a:pPr marL="0" indent="0">
              <a:buNone/>
            </a:pPr>
            <a:r>
              <a:rPr lang="en-US" dirty="0"/>
              <a:t>Games have long been a proving ground for new AI advancements — from Deep Blue’s victory over chess grandmaster Garry Kasparov, to AlphaGo’s mastery of Go, to Pluribus out-bluffing the best humans in poker. </a:t>
            </a:r>
          </a:p>
          <a:p>
            <a:pPr marL="0" indent="0">
              <a:buNone/>
            </a:pPr>
            <a:endParaRPr lang="en-US" dirty="0"/>
          </a:p>
        </p:txBody>
      </p:sp>
      <p:pic>
        <p:nvPicPr>
          <p:cNvPr id="4" name="Picture 3">
            <a:extLst>
              <a:ext uri="{FF2B5EF4-FFF2-40B4-BE49-F238E27FC236}">
                <a16:creationId xmlns:a16="http://schemas.microsoft.com/office/drawing/2014/main" id="{B86A29C3-E261-7A3E-160B-59DC50024411}"/>
              </a:ext>
            </a:extLst>
          </p:cNvPr>
          <p:cNvPicPr>
            <a:picLocks noChangeAspect="1"/>
          </p:cNvPicPr>
          <p:nvPr/>
        </p:nvPicPr>
        <p:blipFill>
          <a:blip r:embed="rId3"/>
          <a:stretch>
            <a:fillRect/>
          </a:stretch>
        </p:blipFill>
        <p:spPr>
          <a:xfrm>
            <a:off x="5016500" y="1690688"/>
            <a:ext cx="6953956" cy="3911600"/>
          </a:xfrm>
          <a:prstGeom prst="rect">
            <a:avLst/>
          </a:prstGeom>
        </p:spPr>
      </p:pic>
    </p:spTree>
    <p:extLst>
      <p:ext uri="{BB962C8B-B14F-4D97-AF65-F5344CB8AC3E}">
        <p14:creationId xmlns:p14="http://schemas.microsoft.com/office/powerpoint/2010/main" val="95516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2D08-16B7-E491-6C08-8ACB74D8776C}"/>
              </a:ext>
            </a:extLst>
          </p:cNvPr>
          <p:cNvSpPr>
            <a:spLocks noGrp="1"/>
          </p:cNvSpPr>
          <p:nvPr>
            <p:ph type="title"/>
          </p:nvPr>
        </p:nvSpPr>
        <p:spPr>
          <a:xfrm>
            <a:off x="838200" y="-11294"/>
            <a:ext cx="6544491" cy="1384662"/>
          </a:xfrm>
        </p:spPr>
        <p:txBody>
          <a:bodyPr>
            <a:normAutofit fontScale="90000"/>
          </a:bodyPr>
          <a:lstStyle/>
          <a:p>
            <a:r>
              <a:rPr lang="en-US" sz="2000" b="1" dirty="0"/>
              <a:t/>
            </a:r>
            <a:br>
              <a:rPr lang="en-US" sz="2000" b="1" dirty="0"/>
            </a:br>
            <a:r>
              <a:rPr lang="en-US" sz="2000" b="1" dirty="0"/>
              <a:t/>
            </a:r>
            <a:br>
              <a:rPr lang="en-US" sz="2000" b="1" dirty="0"/>
            </a:br>
            <a:r>
              <a:rPr lang="en-US" sz="2000" b="1" dirty="0"/>
              <a:t>CICERO masters natural language to beat humans at Diplomacy https://arstechnica.com/information-technology/2022/11/meta-researchers-create-ai-that-masters-diplomacy-tricking-human-players/</a:t>
            </a:r>
            <a:r>
              <a:rPr lang="en-US" dirty="0"/>
              <a:t/>
            </a:r>
            <a:br>
              <a:rPr lang="en-US" dirty="0"/>
            </a:br>
            <a:endParaRPr lang="en-US" dirty="0"/>
          </a:p>
        </p:txBody>
      </p:sp>
      <p:sp>
        <p:nvSpPr>
          <p:cNvPr id="3" name="Content Placeholder 2">
            <a:extLst>
              <a:ext uri="{FF2B5EF4-FFF2-40B4-BE49-F238E27FC236}">
                <a16:creationId xmlns:a16="http://schemas.microsoft.com/office/drawing/2014/main" id="{91C17BA9-9BC6-4ADE-F028-6E1E69ACE320}"/>
              </a:ext>
            </a:extLst>
          </p:cNvPr>
          <p:cNvSpPr>
            <a:spLocks noGrp="1"/>
          </p:cNvSpPr>
          <p:nvPr>
            <p:ph idx="1"/>
          </p:nvPr>
        </p:nvSpPr>
        <p:spPr>
          <a:xfrm>
            <a:off x="838200" y="1690688"/>
            <a:ext cx="5257800" cy="4486275"/>
          </a:xfrm>
        </p:spPr>
        <p:txBody>
          <a:bodyPr>
            <a:normAutofit fontScale="62500" lnSpcReduction="20000"/>
          </a:bodyPr>
          <a:lstStyle/>
          <a:p>
            <a:r>
              <a:rPr lang="en-US" dirty="0"/>
              <a:t>CICERO uses dialogue history between players as well as the board state and its history to begin predicting what everyone will do. It then iteratively refines these predictions using planning, then decides according to a policy which action it intends to take. CICERO then generates and filters candidate messages to communicate with players.</a:t>
            </a:r>
          </a:p>
          <a:p>
            <a:r>
              <a:rPr lang="en-US" dirty="0"/>
              <a:t>The controllable dialogue model it uses is based on a 2.7B-params BART-like model fine-tuned on &gt;40K online games of Diplomacy. CICERO uses a new iterative planning algorithm based on </a:t>
            </a:r>
            <a:r>
              <a:rPr lang="en-US" dirty="0" err="1"/>
              <a:t>piKL</a:t>
            </a:r>
            <a:r>
              <a:rPr lang="en-US" dirty="0"/>
              <a:t> which improves the predictions of other players’ moves after dialoguing with them.</a:t>
            </a:r>
          </a:p>
          <a:p>
            <a:endParaRPr lang="en-US" dirty="0"/>
          </a:p>
        </p:txBody>
      </p:sp>
      <p:pic>
        <p:nvPicPr>
          <p:cNvPr id="2052" name="Picture 4">
            <a:extLst>
              <a:ext uri="{FF2B5EF4-FFF2-40B4-BE49-F238E27FC236}">
                <a16:creationId xmlns:a16="http://schemas.microsoft.com/office/drawing/2014/main" id="{CE19B286-858C-1A06-6C2B-D45F75C2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755" y="755772"/>
            <a:ext cx="3267396" cy="3161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1F1DC38-D796-CC3E-22DB-C91045FF5D3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93749" y="4273615"/>
            <a:ext cx="2854216" cy="2219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62FE73-E07A-4D8F-3A6C-72D74BEFEF6A}"/>
              </a:ext>
            </a:extLst>
          </p:cNvPr>
          <p:cNvSpPr txBox="1"/>
          <p:nvPr/>
        </p:nvSpPr>
        <p:spPr>
          <a:xfrm>
            <a:off x="7569755" y="6544431"/>
            <a:ext cx="361076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6"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4341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FC41-B2EA-8665-A0C2-FA97CF6EFCA3}"/>
              </a:ext>
            </a:extLst>
          </p:cNvPr>
          <p:cNvSpPr>
            <a:spLocks noGrp="1"/>
          </p:cNvSpPr>
          <p:nvPr>
            <p:ph type="title"/>
          </p:nvPr>
        </p:nvSpPr>
        <p:spPr>
          <a:xfrm>
            <a:off x="921411" y="423333"/>
            <a:ext cx="9594189" cy="650840"/>
          </a:xfrm>
        </p:spPr>
        <p:txBody>
          <a:bodyPr anchor="b">
            <a:normAutofit fontScale="90000"/>
          </a:bodyPr>
          <a:lstStyle/>
          <a:p>
            <a:r>
              <a:rPr lang="en-US" sz="2700" dirty="0"/>
              <a:t>Instruction based editing assistants for text-image generation</a:t>
            </a:r>
          </a:p>
        </p:txBody>
      </p:sp>
      <p:sp>
        <p:nvSpPr>
          <p:cNvPr id="3" name="Content Placeholder 2">
            <a:extLst>
              <a:ext uri="{FF2B5EF4-FFF2-40B4-BE49-F238E27FC236}">
                <a16:creationId xmlns:a16="http://schemas.microsoft.com/office/drawing/2014/main" id="{1E491188-A5CA-42D7-A953-618E536785B7}"/>
              </a:ext>
            </a:extLst>
          </p:cNvPr>
          <p:cNvSpPr>
            <a:spLocks noGrp="1"/>
          </p:cNvSpPr>
          <p:nvPr>
            <p:ph idx="1"/>
          </p:nvPr>
        </p:nvSpPr>
        <p:spPr>
          <a:xfrm>
            <a:off x="539035" y="1690485"/>
            <a:ext cx="3941646" cy="4341457"/>
          </a:xfrm>
        </p:spPr>
        <p:txBody>
          <a:bodyPr anchor="t">
            <a:normAutofit fontScale="77500" lnSpcReduction="20000"/>
          </a:bodyPr>
          <a:lstStyle/>
          <a:p>
            <a:pPr marL="0" indent="0">
              <a:buNone/>
            </a:pPr>
            <a:endParaRPr lang="en-US" sz="1100" dirty="0"/>
          </a:p>
          <a:p>
            <a:pPr rtl="0" fontAlgn="base">
              <a:spcBef>
                <a:spcPts val="0"/>
              </a:spcBef>
              <a:spcAft>
                <a:spcPts val="0"/>
              </a:spcAft>
              <a:buFont typeface="Arial" panose="020B0604020202020204" pitchFamily="34" charset="0"/>
              <a:buChar char="•"/>
            </a:pPr>
            <a:r>
              <a:rPr lang="en-US" sz="2200" b="1" i="1" u="none" strike="noStrike" dirty="0">
                <a:effectLst/>
                <a:latin typeface="PT Sans" panose="020B0503020203020204" pitchFamily="34" charset="0"/>
              </a:rPr>
              <a:t>InstructPix2Pix, </a:t>
            </a:r>
            <a:r>
              <a:rPr lang="en-US" sz="2200" b="1" i="0" u="none" strike="noStrike" dirty="0">
                <a:effectLst/>
                <a:latin typeface="PT Sans" panose="020B0503020203020204" pitchFamily="34" charset="0"/>
              </a:rPr>
              <a:t>leverages pre-trained GPT3 and </a:t>
            </a:r>
            <a:r>
              <a:rPr lang="en-US" sz="2200" b="1" i="0" u="none" strike="noStrike" dirty="0" err="1">
                <a:effectLst/>
                <a:latin typeface="PT Sans" panose="020B0503020203020204" pitchFamily="34" charset="0"/>
              </a:rPr>
              <a:t>StableDiffusion</a:t>
            </a:r>
            <a:r>
              <a:rPr lang="en-US" sz="2200" b="1" i="0" u="none" strike="noStrike" dirty="0">
                <a:effectLst/>
                <a:latin typeface="PT Sans" panose="020B0503020203020204" pitchFamily="34" charset="0"/>
              </a:rPr>
              <a:t> to generate a large dataset of {input image, text instruction, generated image} triplets to train a supervised conditional diffusion model. Editing then happens in a feed-forward way without any per image fine tuning/inversion, enabling modifications in seconds.</a:t>
            </a:r>
          </a:p>
          <a:p>
            <a:pPr rtl="0" fontAlgn="base">
              <a:spcBef>
                <a:spcPts val="0"/>
              </a:spcBef>
              <a:spcAft>
                <a:spcPts val="0"/>
              </a:spcAft>
              <a:buFont typeface="Arial" panose="020B0604020202020204" pitchFamily="34" charset="0"/>
              <a:buChar char="•"/>
            </a:pPr>
            <a:r>
              <a:rPr lang="en-US" sz="2200" b="1" i="0" u="none" strike="noStrike" dirty="0">
                <a:effectLst/>
                <a:latin typeface="PT Sans" panose="020B0503020203020204" pitchFamily="34" charset="0"/>
              </a:rPr>
              <a:t>Masked inpainting methods such as </a:t>
            </a:r>
            <a:r>
              <a:rPr lang="en-US" sz="2200" b="1" i="1" u="none" strike="noStrike" dirty="0">
                <a:effectLst/>
                <a:latin typeface="PT Sans" panose="020B0503020203020204" pitchFamily="34" charset="0"/>
              </a:rPr>
              <a:t>Imagen Editor</a:t>
            </a:r>
            <a:r>
              <a:rPr lang="en-US" sz="2200" b="1" i="0" u="none" strike="noStrike" dirty="0">
                <a:effectLst/>
                <a:latin typeface="PT Sans" panose="020B0503020203020204" pitchFamily="34" charset="0"/>
              </a:rPr>
              <a:t> require providing the model with an overlay or “mask” to indicate the region to modify, alongside text instructions. </a:t>
            </a:r>
          </a:p>
          <a:p>
            <a:pPr rtl="0" fontAlgn="base">
              <a:spcBef>
                <a:spcPts val="0"/>
              </a:spcBef>
              <a:spcAft>
                <a:spcPts val="0"/>
              </a:spcAft>
              <a:buFont typeface="Arial" panose="020B0604020202020204" pitchFamily="34" charset="0"/>
              <a:buChar char="•"/>
            </a:pPr>
            <a:r>
              <a:rPr lang="en-US" sz="2200" b="1" i="0" u="none" strike="noStrike" dirty="0">
                <a:effectLst/>
                <a:latin typeface="PT Sans" panose="020B0503020203020204" pitchFamily="34" charset="0"/>
              </a:rPr>
              <a:t>Building on these approaches, startups such as </a:t>
            </a:r>
            <a:r>
              <a:rPr lang="en-US" sz="2200" b="1" i="0" u="none" strike="noStrike" dirty="0" err="1">
                <a:effectLst/>
                <a:latin typeface="PT Sans" panose="020B0503020203020204" pitchFamily="34" charset="0"/>
              </a:rPr>
              <a:t>Genmo</a:t>
            </a:r>
            <a:r>
              <a:rPr lang="en-US" sz="2200" b="1" i="0" u="none" strike="noStrike" dirty="0">
                <a:effectLst/>
                <a:latin typeface="PT Sans" panose="020B0503020203020204" pitchFamily="34" charset="0"/>
              </a:rPr>
              <a:t> AI’s “Chat” provide a co-pilot style interface for image generation with text-guided semantic editing. </a:t>
            </a:r>
          </a:p>
          <a:p>
            <a:pPr marL="0" indent="0">
              <a:buNone/>
            </a:pPr>
            <a:endParaRPr lang="en-US" sz="1100" dirty="0"/>
          </a:p>
        </p:txBody>
      </p:sp>
      <p:pic>
        <p:nvPicPr>
          <p:cNvPr id="4098" name="Picture 2" descr="A collage of images of famous monuments&#10;&#10;Description automatically generated">
            <a:extLst>
              <a:ext uri="{FF2B5EF4-FFF2-40B4-BE49-F238E27FC236}">
                <a16:creationId xmlns:a16="http://schemas.microsoft.com/office/drawing/2014/main" id="{442CD567-5C2C-9D6D-0D52-6148DFEC93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72" r="5505" b="-1"/>
          <a:stretch/>
        </p:blipFill>
        <p:spPr bwMode="auto">
          <a:xfrm>
            <a:off x="5263619" y="1893685"/>
            <a:ext cx="6389346" cy="3594011"/>
          </a:xfrm>
          <a:prstGeom prst="rect">
            <a:avLst/>
          </a:prstGeom>
          <a:noFill/>
          <a:extLst>
            <a:ext uri="{909E8E84-426E-40DD-AFC4-6F175D3DCCD1}">
              <a14:hiddenFill xmlns:a14="http://schemas.microsoft.com/office/drawing/2010/main">
                <a:solidFill>
                  <a:srgbClr val="FFFFFF"/>
                </a:solidFill>
              </a14:hiddenFill>
            </a:ext>
          </a:extLst>
        </p:spPr>
      </p:pic>
      <p:grpSp>
        <p:nvGrpSpPr>
          <p:cNvPr id="4118" name="Group 4117">
            <a:extLst>
              <a:ext uri="{FF2B5EF4-FFF2-40B4-BE49-F238E27FC236}">
                <a16:creationId xmlns:a16="http://schemas.microsoft.com/office/drawing/2014/main" id="{6258F736-B256-8039-9DC6-F4E49A5C5AD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116" name="Rectangle 4115">
              <a:extLst>
                <a:ext uri="{FF2B5EF4-FFF2-40B4-BE49-F238E27FC236}">
                  <a16:creationId xmlns:a16="http://schemas.microsoft.com/office/drawing/2014/main" id="{10B4520A-996E-330C-99DA-69CA4D89E9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4116">
              <a:extLst>
                <a:ext uri="{FF2B5EF4-FFF2-40B4-BE49-F238E27FC236}">
                  <a16:creationId xmlns:a16="http://schemas.microsoft.com/office/drawing/2014/main" id="{EC8FA945-E356-695F-18D6-CAD4EF34FE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2165351-96E3-C8DE-38E1-4B474A9B5686}"/>
              </a:ext>
            </a:extLst>
          </p:cNvPr>
          <p:cNvSpPr txBox="1"/>
          <p:nvPr/>
        </p:nvSpPr>
        <p:spPr>
          <a:xfrm>
            <a:off x="5198297" y="5916526"/>
            <a:ext cx="60938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322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F6E2-3712-A1F2-BDF8-699271F92659}"/>
              </a:ext>
            </a:extLst>
          </p:cNvPr>
          <p:cNvSpPr>
            <a:spLocks noGrp="1"/>
          </p:cNvSpPr>
          <p:nvPr>
            <p:ph type="title"/>
          </p:nvPr>
        </p:nvSpPr>
        <p:spPr>
          <a:xfrm>
            <a:off x="1032932" y="365125"/>
            <a:ext cx="10320867" cy="1325563"/>
          </a:xfrm>
        </p:spPr>
        <p:txBody>
          <a:bodyPr/>
          <a:lstStyle/>
          <a:p>
            <a:pPr algn="ctr"/>
            <a:r>
              <a:rPr lang="en-US" dirty="0"/>
              <a:t>Metaverses such as Agora World</a:t>
            </a:r>
          </a:p>
        </p:txBody>
      </p:sp>
      <p:pic>
        <p:nvPicPr>
          <p:cNvPr id="5" name="Content Placeholder 4" descr="A screenshot of a video game&#10;&#10;Description automatically generated">
            <a:extLst>
              <a:ext uri="{FF2B5EF4-FFF2-40B4-BE49-F238E27FC236}">
                <a16:creationId xmlns:a16="http://schemas.microsoft.com/office/drawing/2014/main" id="{B5910D22-E047-F61F-FCE9-B37BA98977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4984" y="3067763"/>
            <a:ext cx="9602032" cy="1867062"/>
          </a:xfrm>
        </p:spPr>
      </p:pic>
    </p:spTree>
    <p:extLst>
      <p:ext uri="{BB962C8B-B14F-4D97-AF65-F5344CB8AC3E}">
        <p14:creationId xmlns:p14="http://schemas.microsoft.com/office/powerpoint/2010/main" val="234458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68F4-E030-0E8D-75D6-A6D03F2C99D4}"/>
              </a:ext>
            </a:extLst>
          </p:cNvPr>
          <p:cNvSpPr>
            <a:spLocks noGrp="1"/>
          </p:cNvSpPr>
          <p:nvPr>
            <p:ph type="title"/>
          </p:nvPr>
        </p:nvSpPr>
        <p:spPr/>
        <p:txBody>
          <a:bodyPr>
            <a:normAutofit/>
          </a:bodyPr>
          <a:lstStyle/>
          <a:p>
            <a:pPr algn="ctr"/>
            <a:r>
              <a:rPr lang="en-US" sz="2800" b="1" dirty="0"/>
              <a:t>Intelligent Tutoring Systems (ITS)</a:t>
            </a:r>
          </a:p>
        </p:txBody>
      </p:sp>
      <p:graphicFrame>
        <p:nvGraphicFramePr>
          <p:cNvPr id="4" name="Content Placeholder 3">
            <a:extLst>
              <a:ext uri="{FF2B5EF4-FFF2-40B4-BE49-F238E27FC236}">
                <a16:creationId xmlns:a16="http://schemas.microsoft.com/office/drawing/2014/main" id="{61D8118E-049D-059F-4681-24DEE899417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81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AE9F-A29B-17BB-7E3E-C700EA5FB4B4}"/>
              </a:ext>
            </a:extLst>
          </p:cNvPr>
          <p:cNvSpPr>
            <a:spLocks noGrp="1"/>
          </p:cNvSpPr>
          <p:nvPr>
            <p:ph type="title"/>
          </p:nvPr>
        </p:nvSpPr>
        <p:spPr>
          <a:xfrm>
            <a:off x="838199" y="365125"/>
            <a:ext cx="11032067" cy="1325563"/>
          </a:xfrm>
        </p:spPr>
        <p:txBody>
          <a:bodyPr/>
          <a:lstStyle/>
          <a:p>
            <a:r>
              <a:rPr lang="en-US" dirty="0">
                <a:latin typeface="Times New Roman" panose="02020603050405020304" pitchFamily="18" charset="0"/>
                <a:cs typeface="Times New Roman" panose="02020603050405020304" pitchFamily="18" charset="0"/>
              </a:rPr>
              <a:t>Biomimicry and </a:t>
            </a:r>
            <a:r>
              <a:rPr lang="en-US" dirty="0" err="1">
                <a:latin typeface="Times New Roman" panose="02020603050405020304" pitchFamily="18" charset="0"/>
                <a:cs typeface="Times New Roman" panose="02020603050405020304" pitchFamily="18" charset="0"/>
              </a:rPr>
              <a:t>Neuromimicry</a:t>
            </a:r>
            <a:r>
              <a:rPr lang="en-US"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E733FCC-3D71-660E-7364-E5A1E58B0BD0}"/>
              </a:ext>
            </a:extLst>
          </p:cNvPr>
          <p:cNvSpPr>
            <a:spLocks noGrp="1"/>
          </p:cNvSpPr>
          <p:nvPr>
            <p:ph sz="half" idx="1"/>
          </p:nvPr>
        </p:nvSpPr>
        <p:spPr>
          <a:xfrm>
            <a:off x="702733" y="1452662"/>
            <a:ext cx="5181600" cy="4351338"/>
          </a:xfrm>
        </p:spPr>
        <p:txBody>
          <a:bodyPr>
            <a:normAutofit fontScale="92500" lnSpcReduction="20000"/>
          </a:bodyPr>
          <a:lstStyle/>
          <a:p>
            <a:pPr marL="0" indent="0">
              <a:buNone/>
            </a:pPr>
            <a:r>
              <a:rPr lang="en-US" b="1" dirty="0">
                <a:latin typeface="Times New Roman" panose="02020603050405020304" pitchFamily="18" charset="0"/>
                <a:cs typeface="Times New Roman" panose="02020603050405020304" pitchFamily="18" charset="0"/>
              </a:rPr>
              <a:t>Biomimicry</a:t>
            </a:r>
          </a:p>
          <a:p>
            <a:pPr marL="0" indent="0">
              <a:buNone/>
            </a:pPr>
            <a:r>
              <a:rPr lang="en-US" dirty="0">
                <a:latin typeface="Times New Roman" panose="02020603050405020304" pitchFamily="18" charset="0"/>
                <a:cs typeface="Times New Roman" panose="02020603050405020304" pitchFamily="18" charset="0"/>
              </a:rPr>
              <a:t>Definition: Biomimicry is the practice of studying and taking inspiration from nature’s models, systems, processes, and elements to solve human problems</a:t>
            </a:r>
            <a:r>
              <a:rPr lang="en-US" dirty="0"/>
              <a:t>. </a:t>
            </a:r>
          </a:p>
        </p:txBody>
      </p:sp>
      <p:sp>
        <p:nvSpPr>
          <p:cNvPr id="4" name="Content Placeholder 3">
            <a:extLst>
              <a:ext uri="{FF2B5EF4-FFF2-40B4-BE49-F238E27FC236}">
                <a16:creationId xmlns:a16="http://schemas.microsoft.com/office/drawing/2014/main" id="{A42CB926-EDCD-F48A-7F79-B41195430897}"/>
              </a:ext>
            </a:extLst>
          </p:cNvPr>
          <p:cNvSpPr>
            <a:spLocks noGrp="1"/>
          </p:cNvSpPr>
          <p:nvPr>
            <p:ph sz="half" idx="2"/>
          </p:nvPr>
        </p:nvSpPr>
        <p:spPr>
          <a:xfrm>
            <a:off x="6578600" y="1416150"/>
            <a:ext cx="5181600" cy="4351338"/>
          </a:xfrm>
        </p:spPr>
        <p:txBody>
          <a:bodyPr>
            <a:normAutofit fontScale="92500" lnSpcReduction="20000"/>
          </a:bodyPr>
          <a:lstStyle/>
          <a:p>
            <a:pPr marL="0" indent="0">
              <a:buNone/>
            </a:pPr>
            <a:r>
              <a:rPr lang="en-US" b="1" dirty="0" err="1">
                <a:latin typeface="Times New Roman" panose="02020603050405020304" pitchFamily="18" charset="0"/>
                <a:cs typeface="Times New Roman" panose="02020603050405020304" pitchFamily="18" charset="0"/>
              </a:rPr>
              <a:t>Neuromimicry</a:t>
            </a:r>
            <a:endParaRPr lang="en-US" b="1"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Definition: </a:t>
            </a:r>
            <a:r>
              <a:rPr lang="en-US" dirty="0" err="1">
                <a:latin typeface="Times New Roman" panose="02020603050405020304" pitchFamily="18" charset="0"/>
                <a:cs typeface="Times New Roman" panose="02020603050405020304" pitchFamily="18" charset="0"/>
              </a:rPr>
              <a:t>Neuromimicry</a:t>
            </a:r>
            <a:r>
              <a:rPr lang="en-US" dirty="0">
                <a:latin typeface="Times New Roman" panose="02020603050405020304" pitchFamily="18" charset="0"/>
                <a:cs typeface="Times New Roman" panose="02020603050405020304" pitchFamily="18" charset="0"/>
              </a:rPr>
              <a:t> is a subset of biomimicry that specifically focuses on emulating the structures, functions, or processes of the nervous system, including the brain, to develop artificial systems. This approach seeks to mimic the brain’s ability to learn, adapt, and process information in an effort to improve computational models, create more sophisticated artificial intelligence, and develop systems that can mimic human cognitive processes.</a:t>
            </a:r>
          </a:p>
        </p:txBody>
      </p:sp>
      <p:pic>
        <p:nvPicPr>
          <p:cNvPr id="6" name="Picture 2">
            <a:extLst>
              <a:ext uri="{FF2B5EF4-FFF2-40B4-BE49-F238E27FC236}">
                <a16:creationId xmlns:a16="http://schemas.microsoft.com/office/drawing/2014/main" id="{5E458D2E-B352-3A9E-6691-8226E3CB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628331"/>
            <a:ext cx="3361266" cy="2353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14750E-EE03-1F71-0BD3-7F8BA18E90EC}"/>
              </a:ext>
            </a:extLst>
          </p:cNvPr>
          <p:cNvSpPr txBox="1"/>
          <p:nvPr/>
        </p:nvSpPr>
        <p:spPr>
          <a:xfrm>
            <a:off x="702733" y="6123543"/>
            <a:ext cx="6847598" cy="369332"/>
          </a:xfrm>
          <a:prstGeom prst="rect">
            <a:avLst/>
          </a:prstGeom>
          <a:noFill/>
        </p:spPr>
        <p:txBody>
          <a:bodyPr wrap="square">
            <a:spAutoFit/>
          </a:bodyPr>
          <a:lstStyle/>
          <a:p>
            <a:r>
              <a:rPr lang="en-US" sz="1800" dirty="0">
                <a:hlinkClick r:id="rId4" tooltip="https://www.ictworks.org/practical-examples-artificial-intelligence/"/>
              </a:rPr>
              <a:t>This Photo</a:t>
            </a:r>
            <a:r>
              <a:rPr lang="en-US" sz="1800" dirty="0"/>
              <a:t> by Unknown Author is licensed under </a:t>
            </a:r>
            <a:r>
              <a:rPr lang="en-US" sz="1800" dirty="0">
                <a:hlinkClick r:id="rId5" tooltip="https://creativecommons.org/licenses/by-nc-sa/3.0/"/>
              </a:rPr>
              <a:t>CC BY-SA-NC</a:t>
            </a:r>
            <a:endParaRPr lang="en-US" sz="1800" dirty="0"/>
          </a:p>
        </p:txBody>
      </p:sp>
    </p:spTree>
    <p:extLst>
      <p:ext uri="{BB962C8B-B14F-4D97-AF65-F5344CB8AC3E}">
        <p14:creationId xmlns:p14="http://schemas.microsoft.com/office/powerpoint/2010/main" val="92231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0AD3-577F-1D8C-E249-986DFEC13A8F}"/>
              </a:ext>
            </a:extLst>
          </p:cNvPr>
          <p:cNvSpPr>
            <a:spLocks noGrp="1"/>
          </p:cNvSpPr>
          <p:nvPr>
            <p:ph type="title"/>
          </p:nvPr>
        </p:nvSpPr>
        <p:spPr>
          <a:xfrm>
            <a:off x="838200" y="365125"/>
            <a:ext cx="10515600" cy="2428875"/>
          </a:xfrm>
        </p:spPr>
        <p:txBody>
          <a:bodyPr>
            <a:normAutofit fontScale="90000"/>
          </a:bodyPr>
          <a:lstStyle/>
          <a:p>
            <a:r>
              <a:rPr lang="en-US" dirty="0">
                <a:highlight>
                  <a:srgbClr val="FFFF00"/>
                </a:highlight>
                <a:latin typeface="Times New Roman" panose="02020603050405020304" pitchFamily="18" charset="0"/>
                <a:cs typeface="Times New Roman" panose="02020603050405020304" pitchFamily="18" charset="0"/>
              </a:rPr>
              <a:t>Placeholder for </a:t>
            </a:r>
            <a:r>
              <a:rPr lang="en-US" dirty="0" err="1">
                <a:highlight>
                  <a:srgbClr val="FFFF00"/>
                </a:highlight>
                <a:latin typeface="Times New Roman" panose="02020603050405020304" pitchFamily="18" charset="0"/>
                <a:cs typeface="Times New Roman" panose="02020603050405020304" pitchFamily="18" charset="0"/>
              </a:rPr>
              <a:t>Wordcloud</a:t>
            </a:r>
            <a:r>
              <a:rPr lang="en-US" dirty="0">
                <a:highlight>
                  <a:srgbClr val="FFFF00"/>
                </a:highlight>
                <a:latin typeface="Times New Roman" panose="02020603050405020304" pitchFamily="18" charset="0"/>
                <a:cs typeface="Times New Roman" panose="02020603050405020304" pitchFamily="18" charset="0"/>
              </a:rPr>
              <a:t> activity</a:t>
            </a:r>
            <a:br>
              <a:rPr lang="en-US" dirty="0">
                <a:highlight>
                  <a:srgbClr val="FFFF00"/>
                </a:highlight>
                <a:latin typeface="Times New Roman" panose="02020603050405020304" pitchFamily="18" charset="0"/>
                <a:cs typeface="Times New Roman" panose="02020603050405020304" pitchFamily="18" charset="0"/>
              </a:rPr>
            </a:br>
            <a:r>
              <a:rPr lang="en-US" dirty="0">
                <a:highlight>
                  <a:srgbClr val="FFFF00"/>
                </a:highlight>
                <a:latin typeface="Times New Roman" panose="02020603050405020304" pitchFamily="18" charset="0"/>
                <a:cs typeface="Times New Roman" panose="02020603050405020304" pitchFamily="18" charset="0"/>
              </a:rPr>
              <a:t>Irina Can you create this activity – I can’t </a:t>
            </a:r>
            <a:r>
              <a:rPr lang="en-US" dirty="0" err="1">
                <a:highlight>
                  <a:srgbClr val="FFFF00"/>
                </a:highlight>
                <a:latin typeface="Times New Roman" panose="02020603050405020304" pitchFamily="18" charset="0"/>
                <a:cs typeface="Times New Roman" panose="02020603050405020304" pitchFamily="18" charset="0"/>
              </a:rPr>
              <a:t>figurte</a:t>
            </a:r>
            <a:r>
              <a:rPr lang="en-US" dirty="0">
                <a:highlight>
                  <a:srgbClr val="FFFF00"/>
                </a:highlight>
                <a:latin typeface="Times New Roman" panose="02020603050405020304" pitchFamily="18" charset="0"/>
                <a:cs typeface="Times New Roman" panose="02020603050405020304" pitchFamily="18" charset="0"/>
              </a:rPr>
              <a:t> out which tech tool will work in Russia</a:t>
            </a:r>
          </a:p>
        </p:txBody>
      </p:sp>
      <p:sp>
        <p:nvSpPr>
          <p:cNvPr id="3" name="Content Placeholder 2">
            <a:extLst>
              <a:ext uri="{FF2B5EF4-FFF2-40B4-BE49-F238E27FC236}">
                <a16:creationId xmlns:a16="http://schemas.microsoft.com/office/drawing/2014/main" id="{D0E6EBB5-BD89-0DF5-0958-1D3F79074F8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latin typeface="Times New Roman" panose="02020603050405020304" pitchFamily="18" charset="0"/>
                <a:cs typeface="Times New Roman" panose="02020603050405020304" pitchFamily="18" charset="0"/>
              </a:rPr>
              <a:t>Prompt: Imagine it's 2060 and you're a student/faculty member at a university transformed by technology. </a:t>
            </a:r>
          </a:p>
          <a:p>
            <a:pPr marL="0" indent="0">
              <a:buNone/>
            </a:pPr>
            <a:r>
              <a:rPr lang="en-US" dirty="0">
                <a:latin typeface="Times New Roman" panose="02020603050405020304" pitchFamily="18" charset="0"/>
                <a:cs typeface="Times New Roman" panose="02020603050405020304" pitchFamily="18" charset="0"/>
              </a:rPr>
              <a:t>Describe your learning experience in just a few words.  (up to 6 words)</a:t>
            </a:r>
          </a:p>
          <a:p>
            <a:pPr marL="0" indent="0">
              <a:buNone/>
            </a:pPr>
            <a:r>
              <a:rPr lang="en-US" dirty="0">
                <a:latin typeface="Times New Roman" panose="02020603050405020304" pitchFamily="18" charset="0"/>
                <a:cs typeface="Times New Roman" panose="02020603050405020304" pitchFamily="18" charset="0"/>
              </a:rPr>
              <a:t>What excites you? </a:t>
            </a:r>
          </a:p>
          <a:p>
            <a:pPr marL="0" indent="0">
              <a:buNone/>
            </a:pPr>
            <a:r>
              <a:rPr lang="en-US" dirty="0">
                <a:latin typeface="Times New Roman" panose="02020603050405020304" pitchFamily="18" charset="0"/>
                <a:cs typeface="Times New Roman" panose="02020603050405020304" pitchFamily="18" charset="0"/>
              </a:rPr>
              <a:t>What challenges do you see?</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53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4390-4EA1-39F1-52A0-189C114A991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Biomimicry in AI Development</a:t>
            </a:r>
          </a:p>
        </p:txBody>
      </p:sp>
      <p:sp>
        <p:nvSpPr>
          <p:cNvPr id="3" name="Content Placeholder 2">
            <a:extLst>
              <a:ext uri="{FF2B5EF4-FFF2-40B4-BE49-F238E27FC236}">
                <a16:creationId xmlns:a16="http://schemas.microsoft.com/office/drawing/2014/main" id="{93CECE83-B49F-4D79-D256-AD477E27EB1B}"/>
              </a:ext>
            </a:extLst>
          </p:cNvPr>
          <p:cNvSpPr>
            <a:spLocks noGrp="1"/>
          </p:cNvSpPr>
          <p:nvPr>
            <p:ph sz="half" idx="1"/>
          </p:nvPr>
        </p:nvSpPr>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Critical Perspective</a:t>
            </a:r>
            <a:r>
              <a:rPr lang="en-US" dirty="0">
                <a:latin typeface="Times New Roman" panose="02020603050405020304" pitchFamily="18" charset="0"/>
                <a:cs typeface="Times New Roman" panose="02020603050405020304" pitchFamily="18" charset="0"/>
              </a:rPr>
              <a:t>: The application of biomimicry in developing AI systems for language learning could lead to innovative teaching tools but also raises questions about the scalability and ethical implications of such technologies. Mimicking natural systems does not always guarantee sustainability or ethical practices, especially when the biological inspirations are not fully understood.</a:t>
            </a:r>
          </a:p>
        </p:txBody>
      </p:sp>
      <p:sp>
        <p:nvSpPr>
          <p:cNvPr id="4" name="Content Placeholder 3">
            <a:extLst>
              <a:ext uri="{FF2B5EF4-FFF2-40B4-BE49-F238E27FC236}">
                <a16:creationId xmlns:a16="http://schemas.microsoft.com/office/drawing/2014/main" id="{BDB33127-1F55-FA85-79C7-CC7AD12402AB}"/>
              </a:ext>
            </a:extLst>
          </p:cNvPr>
          <p:cNvSpPr>
            <a:spLocks noGrp="1"/>
          </p:cNvSpPr>
          <p:nvPr>
            <p:ph sz="half" idx="2"/>
          </p:nvPr>
        </p:nvSpPr>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rPr>
              <a:t>Example: </a:t>
            </a:r>
            <a:r>
              <a:rPr lang="en-US" dirty="0">
                <a:latin typeface="Times New Roman" panose="02020603050405020304" pitchFamily="18" charset="0"/>
                <a:cs typeface="Times New Roman" panose="02020603050405020304" pitchFamily="18" charset="0"/>
              </a:rPr>
              <a:t>An administration might invest in developing an AI-based language learning platform inspired by the social learning behaviors of certain species. While this could foster collaborative and immersive learning environments, it might also inadvertently encourage conformity, limiting creative and critical thinking in students if not carefully designed.</a:t>
            </a:r>
          </a:p>
        </p:txBody>
      </p:sp>
    </p:spTree>
    <p:extLst>
      <p:ext uri="{BB962C8B-B14F-4D97-AF65-F5344CB8AC3E}">
        <p14:creationId xmlns:p14="http://schemas.microsoft.com/office/powerpoint/2010/main" val="30835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building&#10;&#10;Description automatically generated">
            <a:extLst>
              <a:ext uri="{FF2B5EF4-FFF2-40B4-BE49-F238E27FC236}">
                <a16:creationId xmlns:a16="http://schemas.microsoft.com/office/drawing/2014/main" id="{1D2043AA-E067-B0FA-43DD-8F48A537C2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B6BF1-BA8E-7DCC-37E1-A0B34262DD4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500" dirty="0">
                <a:solidFill>
                  <a:schemeClr val="tx1">
                    <a:lumMod val="85000"/>
                    <a:lumOff val="15000"/>
                  </a:schemeClr>
                </a:solidFill>
                <a:latin typeface="Times New Roman" panose="02020603050405020304" pitchFamily="18" charset="0"/>
                <a:cs typeface="Times New Roman" panose="02020603050405020304" pitchFamily="18" charset="0"/>
              </a:rPr>
              <a:t>What might an AI-Driven Ecosystem for Universities, Faculty &amp; Students look like?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096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129B1-F62E-50D4-D721-85B83F09C919}"/>
              </a:ext>
            </a:extLst>
          </p:cNvPr>
          <p:cNvPicPr>
            <a:picLocks noChangeAspect="1"/>
          </p:cNvPicPr>
          <p:nvPr/>
        </p:nvPicPr>
        <p:blipFill>
          <a:blip r:embed="rId2"/>
          <a:stretch>
            <a:fillRect/>
          </a:stretch>
        </p:blipFill>
        <p:spPr>
          <a:xfrm>
            <a:off x="2849988" y="0"/>
            <a:ext cx="6492023" cy="6731876"/>
          </a:xfrm>
          <a:prstGeom prst="rect">
            <a:avLst/>
          </a:prstGeom>
        </p:spPr>
      </p:pic>
    </p:spTree>
    <p:extLst>
      <p:ext uri="{BB962C8B-B14F-4D97-AF65-F5344CB8AC3E}">
        <p14:creationId xmlns:p14="http://schemas.microsoft.com/office/powerpoint/2010/main" val="1571953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circles and lines&#10;&#10;Description automatically generated">
            <a:extLst>
              <a:ext uri="{FF2B5EF4-FFF2-40B4-BE49-F238E27FC236}">
                <a16:creationId xmlns:a16="http://schemas.microsoft.com/office/drawing/2014/main" id="{1347157D-F488-D25B-ED43-67B423C83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565" y="0"/>
            <a:ext cx="4691368" cy="6885426"/>
          </a:xfrm>
          <a:prstGeom prst="rect">
            <a:avLst/>
          </a:prstGeom>
        </p:spPr>
      </p:pic>
    </p:spTree>
    <p:extLst>
      <p:ext uri="{BB962C8B-B14F-4D97-AF65-F5344CB8AC3E}">
        <p14:creationId xmlns:p14="http://schemas.microsoft.com/office/powerpoint/2010/main" val="141063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Slide Background">
            <a:extLst>
              <a:ext uri="{FF2B5EF4-FFF2-40B4-BE49-F238E27FC236}">
                <a16:creationId xmlns:a16="http://schemas.microsoft.com/office/drawing/2014/main" id="{90D0877E-6CD0-4206-8A18-56CEE73EFB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29" name="Rectangle 5128">
            <a:extLst>
              <a:ext uri="{FF2B5EF4-FFF2-40B4-BE49-F238E27FC236}">
                <a16:creationId xmlns:a16="http://schemas.microsoft.com/office/drawing/2014/main" id="{E18AC0D4-F32D-4067-9F63-E553F4AFF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806021"/>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1E5A39-E7CF-F8C3-8FEB-2BB9D0CA024C}"/>
              </a:ext>
            </a:extLst>
          </p:cNvPr>
          <p:cNvSpPr>
            <a:spLocks noGrp="1"/>
          </p:cNvSpPr>
          <p:nvPr>
            <p:ph type="title"/>
          </p:nvPr>
        </p:nvSpPr>
        <p:spPr>
          <a:xfrm>
            <a:off x="761802" y="342306"/>
            <a:ext cx="4703816" cy="2121408"/>
          </a:xfrm>
        </p:spPr>
        <p:txBody>
          <a:bodyPr vert="horz" lIns="91440" tIns="45720" rIns="91440" bIns="45720" rtlCol="0" anchor="ctr">
            <a:normAutofit fontScale="90000"/>
          </a:bodyPr>
          <a:lstStyle/>
          <a:p>
            <a:r>
              <a:rPr lang="en-US" sz="4000" kern="1200" dirty="0" err="1">
                <a:solidFill>
                  <a:schemeClr val="tx1"/>
                </a:solidFill>
                <a:latin typeface="Times New Roman" panose="02020603050405020304" pitchFamily="18" charset="0"/>
                <a:cs typeface="Times New Roman" panose="02020603050405020304" pitchFamily="18" charset="0"/>
              </a:rPr>
              <a:t>Abreviated</a:t>
            </a:r>
            <a:r>
              <a:rPr lang="en-US" sz="4000" kern="1200" dirty="0">
                <a:solidFill>
                  <a:schemeClr val="tx1"/>
                </a:solidFill>
                <a:latin typeface="Times New Roman" panose="02020603050405020304" pitchFamily="18" charset="0"/>
                <a:cs typeface="Times New Roman" panose="02020603050405020304" pitchFamily="18" charset="0"/>
              </a:rPr>
              <a:t> taxonomy of catastrophic AI risk</a:t>
            </a:r>
            <a:r>
              <a:rPr lang="en-US" sz="4000" kern="1200" dirty="0">
                <a:solidFill>
                  <a:schemeClr val="tx1"/>
                </a:solidFill>
                <a:latin typeface="+mj-lt"/>
                <a:ea typeface="+mj-ea"/>
                <a:cs typeface="+mj-cs"/>
              </a:rPr>
              <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C0A91A26-101B-FF4A-F8CA-1F4FEBB40D04}"/>
              </a:ext>
            </a:extLst>
          </p:cNvPr>
          <p:cNvSpPr txBox="1"/>
          <p:nvPr/>
        </p:nvSpPr>
        <p:spPr>
          <a:xfrm>
            <a:off x="6096000" y="342307"/>
            <a:ext cx="5250873" cy="2121407"/>
          </a:xfrm>
          <a:prstGeom prst="rect">
            <a:avLst/>
          </a:prstGeom>
        </p:spPr>
        <p:txBody>
          <a:bodyPr vert="horz" lIns="91440" tIns="45720" rIns="91440" bIns="45720" rtlCol="0" anchor="ctr">
            <a:normAutofit/>
          </a:bodyPr>
          <a:lstStyle/>
          <a:p>
            <a:pPr>
              <a:lnSpc>
                <a:spcPct val="90000"/>
              </a:lnSpc>
              <a:spcAft>
                <a:spcPts val="600"/>
              </a:spcAft>
            </a:pPr>
            <a:r>
              <a:rPr lang="en-US" sz="2000" dirty="0">
                <a:latin typeface="Times New Roman" panose="02020603050405020304" pitchFamily="18" charset="0"/>
                <a:cs typeface="Times New Roman" panose="02020603050405020304" pitchFamily="18" charset="0"/>
              </a:rPr>
              <a:t>There is no consensus about the actual risks that AI systems pose on a reasonable time horizon. The figure below is taken from An Overview of Catastrophic AI Risks, by Dan </a:t>
            </a:r>
            <a:r>
              <a:rPr lang="en-US" sz="2000" dirty="0" err="1">
                <a:latin typeface="Times New Roman" panose="02020603050405020304" pitchFamily="18" charset="0"/>
                <a:cs typeface="Times New Roman" panose="02020603050405020304" pitchFamily="18" charset="0"/>
              </a:rPr>
              <a:t>Hendrycks</a:t>
            </a:r>
            <a:r>
              <a:rPr lang="en-US" sz="2000" dirty="0">
                <a:latin typeface="Times New Roman" panose="02020603050405020304" pitchFamily="18" charset="0"/>
                <a:cs typeface="Times New Roman" panose="02020603050405020304" pitchFamily="18" charset="0"/>
              </a:rPr>
              <a:t> (Center for AI Safety).</a:t>
            </a:r>
          </a:p>
        </p:txBody>
      </p:sp>
      <p:pic>
        <p:nvPicPr>
          <p:cNvPr id="5122" name="Picture 2">
            <a:extLst>
              <a:ext uri="{FF2B5EF4-FFF2-40B4-BE49-F238E27FC236}">
                <a16:creationId xmlns:a16="http://schemas.microsoft.com/office/drawing/2014/main" id="{5DD416EA-3C75-D14D-2975-F57DFE7ED8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61802" y="3301700"/>
            <a:ext cx="10668003" cy="28536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5DBB45-66B2-DF19-B506-34F81105B51B}"/>
              </a:ext>
            </a:extLst>
          </p:cNvPr>
          <p:cNvSpPr txBox="1"/>
          <p:nvPr/>
        </p:nvSpPr>
        <p:spPr>
          <a:xfrm>
            <a:off x="761802" y="6284861"/>
            <a:ext cx="60938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3"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757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1AA3-FC06-261D-EC75-BCFCCEA0E1C8}"/>
              </a:ext>
            </a:extLst>
          </p:cNvPr>
          <p:cNvSpPr>
            <a:spLocks noGrp="1"/>
          </p:cNvSpPr>
          <p:nvPr>
            <p:ph type="title"/>
          </p:nvPr>
        </p:nvSpPr>
        <p:spPr>
          <a:xfrm>
            <a:off x="171995" y="2766218"/>
            <a:ext cx="3041469" cy="1325563"/>
          </a:xfrm>
        </p:spPr>
        <p:txBody>
          <a:bodyPr/>
          <a:lstStyle/>
          <a:p>
            <a:r>
              <a:rPr lang="en-US" dirty="0"/>
              <a:t>Questions?</a:t>
            </a:r>
          </a:p>
        </p:txBody>
      </p:sp>
      <p:pic>
        <p:nvPicPr>
          <p:cNvPr id="5" name="Content Placeholder 4" descr="Many colorful question marks in the air&#10;&#10;Description automatically generated">
            <a:extLst>
              <a:ext uri="{FF2B5EF4-FFF2-40B4-BE49-F238E27FC236}">
                <a16:creationId xmlns:a16="http://schemas.microsoft.com/office/drawing/2014/main" id="{A451F775-D3C6-CB21-6742-EF207231694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19909" y="1027906"/>
            <a:ext cx="7604696" cy="5370817"/>
          </a:xfrm>
        </p:spPr>
      </p:pic>
      <p:sp>
        <p:nvSpPr>
          <p:cNvPr id="7" name="TextBox 6">
            <a:extLst>
              <a:ext uri="{FF2B5EF4-FFF2-40B4-BE49-F238E27FC236}">
                <a16:creationId xmlns:a16="http://schemas.microsoft.com/office/drawing/2014/main" id="{33A0A9B4-697C-9CAB-C612-8227BB223198}"/>
              </a:ext>
            </a:extLst>
          </p:cNvPr>
          <p:cNvSpPr txBox="1"/>
          <p:nvPr/>
        </p:nvSpPr>
        <p:spPr>
          <a:xfrm>
            <a:off x="3029495" y="6500921"/>
            <a:ext cx="613301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3720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2430-6A57-2223-297D-D8BFD3B57F0E}"/>
              </a:ext>
            </a:extLst>
          </p:cNvPr>
          <p:cNvSpPr>
            <a:spLocks noGrp="1"/>
          </p:cNvSpPr>
          <p:nvPr>
            <p:ph type="title"/>
          </p:nvPr>
        </p:nvSpPr>
        <p:spPr/>
        <p:txBody>
          <a:bodyPr>
            <a:normAutofit/>
          </a:bodyPr>
          <a:lstStyle/>
          <a:p>
            <a:r>
              <a:rPr lang="en-US" dirty="0">
                <a:highlight>
                  <a:srgbClr val="FFFF00"/>
                </a:highlight>
                <a:latin typeface="Times New Roman" panose="02020603050405020304" pitchFamily="18" charset="0"/>
                <a:cs typeface="Times New Roman" panose="02020603050405020304" pitchFamily="18" charset="0"/>
              </a:rPr>
              <a:t>End of Plenary Survey Placeholder Irina could you do this?</a:t>
            </a:r>
          </a:p>
        </p:txBody>
      </p:sp>
      <p:sp>
        <p:nvSpPr>
          <p:cNvPr id="3" name="Content Placeholder 2">
            <a:extLst>
              <a:ext uri="{FF2B5EF4-FFF2-40B4-BE49-F238E27FC236}">
                <a16:creationId xmlns:a16="http://schemas.microsoft.com/office/drawing/2014/main" id="{701E7B4A-AEA4-724C-0A93-F1F123BFB73C}"/>
              </a:ext>
            </a:extLst>
          </p:cNvPr>
          <p:cNvSpPr>
            <a:spLocks noGrp="1"/>
          </p:cNvSpPr>
          <p:nvPr>
            <p:ph idx="1"/>
          </p:nvPr>
        </p:nvSpPr>
        <p:spPr/>
        <p:txBody>
          <a:bodyPr>
            <a:normAutofit fontScale="62500" lnSpcReduction="20000"/>
          </a:bodyPr>
          <a:lstStyle/>
          <a:p>
            <a:pPr marL="0" indent="0">
              <a:buNone/>
            </a:pPr>
            <a:r>
              <a:rPr lang="en-US" dirty="0"/>
              <a:t>Thank you for attending today's session! We appreciate your time and participation.</a:t>
            </a:r>
          </a:p>
          <a:p>
            <a:pPr marL="0" indent="0">
              <a:buNone/>
            </a:pPr>
            <a:endParaRPr lang="en-US" dirty="0"/>
          </a:p>
          <a:p>
            <a:pPr marL="0" indent="0">
              <a:buNone/>
            </a:pPr>
            <a:r>
              <a:rPr lang="en-US" dirty="0"/>
              <a:t>Please take a moment to answer these quick questions to help us improve future sessions.</a:t>
            </a:r>
          </a:p>
          <a:p>
            <a:pPr marL="0" indent="0">
              <a:buNone/>
            </a:pPr>
            <a:endParaRPr lang="en-US" dirty="0"/>
          </a:p>
          <a:p>
            <a:pPr marL="0" indent="0">
              <a:buNone/>
            </a:pPr>
            <a:r>
              <a:rPr lang="en-US" dirty="0"/>
              <a:t>1. How interesting did you find today's plenary?</a:t>
            </a:r>
          </a:p>
          <a:p>
            <a:pPr marL="0" indent="0">
              <a:buNone/>
            </a:pPr>
            <a:r>
              <a:rPr lang="en-US" dirty="0"/>
              <a:t>Not interesting at all</a:t>
            </a:r>
          </a:p>
          <a:p>
            <a:pPr marL="0" indent="0">
              <a:buNone/>
            </a:pPr>
            <a:r>
              <a:rPr lang="en-US" dirty="0"/>
              <a:t>Somewhat interesting</a:t>
            </a:r>
          </a:p>
          <a:p>
            <a:pPr marL="0" indent="0">
              <a:buNone/>
            </a:pPr>
            <a:r>
              <a:rPr lang="en-US" dirty="0"/>
              <a:t>Interesting</a:t>
            </a:r>
          </a:p>
          <a:p>
            <a:pPr marL="0" indent="0">
              <a:buNone/>
            </a:pPr>
            <a:r>
              <a:rPr lang="en-US" dirty="0"/>
              <a:t>Very interesting</a:t>
            </a:r>
          </a:p>
          <a:p>
            <a:pPr marL="0" indent="0">
              <a:buNone/>
            </a:pPr>
            <a:r>
              <a:rPr lang="en-US" dirty="0"/>
              <a:t>Extremely interesting</a:t>
            </a:r>
          </a:p>
          <a:p>
            <a:pPr marL="0" indent="0">
              <a:buNone/>
            </a:pPr>
            <a:endParaRPr lang="en-US" dirty="0"/>
          </a:p>
          <a:p>
            <a:pPr marL="0" indent="0">
              <a:buNone/>
            </a:pPr>
            <a:r>
              <a:rPr lang="en-US" dirty="0"/>
              <a:t>2. What topic covered today would you like to know more about? </a:t>
            </a:r>
          </a:p>
        </p:txBody>
      </p:sp>
    </p:spTree>
    <p:extLst>
      <p:ext uri="{BB962C8B-B14F-4D97-AF65-F5344CB8AC3E}">
        <p14:creationId xmlns:p14="http://schemas.microsoft.com/office/powerpoint/2010/main" val="163131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building&#10;&#10;Description automatically generated">
            <a:extLst>
              <a:ext uri="{FF2B5EF4-FFF2-40B4-BE49-F238E27FC236}">
                <a16:creationId xmlns:a16="http://schemas.microsoft.com/office/drawing/2014/main" id="{9E89059C-59AA-D87D-9BAB-026BBA2D0A4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3114" r="9775" b="1"/>
          <a:stretch/>
        </p:blipFill>
        <p:spPr>
          <a:xfrm>
            <a:off x="20" y="1"/>
            <a:ext cx="12191980" cy="6857999"/>
          </a:xfrm>
          <a:prstGeom prst="rect">
            <a:avLst/>
          </a:prstGeom>
        </p:spPr>
      </p:pic>
      <p:sp>
        <p:nvSpPr>
          <p:cNvPr id="2" name="Title 1">
            <a:extLst>
              <a:ext uri="{FF2B5EF4-FFF2-40B4-BE49-F238E27FC236}">
                <a16:creationId xmlns:a16="http://schemas.microsoft.com/office/drawing/2014/main" id="{17C57990-EAC7-5835-CB85-77F3AA4F85F7}"/>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Building an AI-Driven Ecosystem for Universities, Faculty &amp; Students</a:t>
            </a:r>
          </a:p>
        </p:txBody>
      </p:sp>
      <p:sp>
        <p:nvSpPr>
          <p:cNvPr id="3" name="Subtitle 2">
            <a:extLst>
              <a:ext uri="{FF2B5EF4-FFF2-40B4-BE49-F238E27FC236}">
                <a16:creationId xmlns:a16="http://schemas.microsoft.com/office/drawing/2014/main" id="{2F6FAE49-C273-AD80-D5FE-57D7C006FE01}"/>
              </a:ext>
            </a:extLst>
          </p:cNvPr>
          <p:cNvSpPr>
            <a:spLocks noGrp="1"/>
          </p:cNvSpPr>
          <p:nvPr>
            <p:ph type="subTitle" idx="1"/>
          </p:nvPr>
        </p:nvSpPr>
        <p:spPr>
          <a:xfrm>
            <a:off x="1524000" y="4159404"/>
            <a:ext cx="9144000" cy="1098395"/>
          </a:xfrm>
        </p:spPr>
        <p:txBody>
          <a:bodyPr>
            <a:normAutofit/>
          </a:bodyPr>
          <a:lstStyle/>
          <a:p>
            <a:endParaRPr lang="en-US" dirty="0">
              <a:solidFill>
                <a:srgbClr val="FFFFFF"/>
              </a:solidFill>
            </a:endParaRPr>
          </a:p>
          <a:p>
            <a:r>
              <a:rPr lang="en-US" dirty="0">
                <a:solidFill>
                  <a:srgbClr val="FFFFFF"/>
                </a:solidFill>
                <a:latin typeface="Times New Roman" panose="02020603050405020304" pitchFamily="18" charset="0"/>
                <a:cs typeface="Times New Roman" panose="02020603050405020304" pitchFamily="18" charset="0"/>
              </a:rPr>
              <a:t>By Dr. Jasmin (Bey) Cowin</a:t>
            </a:r>
          </a:p>
        </p:txBody>
      </p:sp>
    </p:spTree>
    <p:extLst>
      <p:ext uri="{BB962C8B-B14F-4D97-AF65-F5344CB8AC3E}">
        <p14:creationId xmlns:p14="http://schemas.microsoft.com/office/powerpoint/2010/main" val="34598519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alking in a courtyard with a robot&#10;&#10;Description automatically generated">
            <a:extLst>
              <a:ext uri="{FF2B5EF4-FFF2-40B4-BE49-F238E27FC236}">
                <a16:creationId xmlns:a16="http://schemas.microsoft.com/office/drawing/2014/main" id="{61205432-7FD0-B78B-5E4C-3522302AF7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046" r="18125" b="1"/>
          <a:stretch/>
        </p:blipFill>
        <p:spPr>
          <a:xfrm>
            <a:off x="6103027" y="10"/>
            <a:ext cx="6088971"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0598F-3A7F-1985-ADBD-093015CE370F}"/>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dirty="0">
                <a:latin typeface="Times New Roman" panose="02020603050405020304" pitchFamily="18" charset="0"/>
                <a:cs typeface="Times New Roman" panose="02020603050405020304" pitchFamily="18" charset="0"/>
              </a:rPr>
              <a:t>Futuristic Scenario</a:t>
            </a:r>
          </a:p>
        </p:txBody>
      </p:sp>
      <p:sp>
        <p:nvSpPr>
          <p:cNvPr id="4" name="Text Placeholder 3">
            <a:extLst>
              <a:ext uri="{FF2B5EF4-FFF2-40B4-BE49-F238E27FC236}">
                <a16:creationId xmlns:a16="http://schemas.microsoft.com/office/drawing/2014/main" id="{135A467F-EC5F-4F5A-32E6-51C2ABB62AEF}"/>
              </a:ext>
            </a:extLst>
          </p:cNvPr>
          <p:cNvSpPr>
            <a:spLocks noGrp="1"/>
          </p:cNvSpPr>
          <p:nvPr>
            <p:ph type="body" sz="half" idx="2"/>
          </p:nvPr>
        </p:nvSpPr>
        <p:spPr>
          <a:xfrm>
            <a:off x="761801" y="2884929"/>
            <a:ext cx="4659756" cy="3374137"/>
          </a:xfrm>
        </p:spPr>
        <p:txBody>
          <a:bodyPr vert="horz" lIns="91440" tIns="45720" rIns="91440" bIns="45720" rtlCol="0" anchor="ctr">
            <a:normAutofit/>
          </a:bodyPr>
          <a:lstStyle/>
          <a:p>
            <a:r>
              <a:rPr lang="en-US" sz="2000" dirty="0">
                <a:latin typeface="Times New Roman" panose="02020603050405020304" pitchFamily="18" charset="0"/>
                <a:cs typeface="Times New Roman" panose="02020603050405020304" pitchFamily="18" charset="0"/>
              </a:rPr>
              <a:t>As Lina enters the campus, her AI assistant, </a:t>
            </a:r>
            <a:r>
              <a:rPr lang="en-US" sz="2000" dirty="0" err="1">
                <a:latin typeface="Times New Roman" panose="02020603050405020304" pitchFamily="18" charset="0"/>
                <a:cs typeface="Times New Roman" panose="02020603050405020304" pitchFamily="18" charset="0"/>
              </a:rPr>
              <a:t>EduBuddy</a:t>
            </a:r>
            <a:r>
              <a:rPr lang="en-US" sz="2000" dirty="0">
                <a:latin typeface="Times New Roman" panose="02020603050405020304" pitchFamily="18" charset="0"/>
                <a:cs typeface="Times New Roman" panose="02020603050405020304" pitchFamily="18" charset="0"/>
              </a:rPr>
              <a:t>, greets her and updates her on the progress of her research project. The AI has analyzed thousands of research papers overnight and has generated new insights for Lina to explore. In her personalized learning pod, the walls come alive with interactive visualizations tailored to her learning style and pace...</a:t>
            </a:r>
          </a:p>
          <a:p>
            <a:pPr indent="-2286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921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B99AA-F76A-02C0-B273-54CDBADA355A}"/>
              </a:ext>
            </a:extLst>
          </p:cNvPr>
          <p:cNvSpPr>
            <a:spLocks noGrp="1"/>
          </p:cNvSpPr>
          <p:nvPr>
            <p:ph type="title"/>
          </p:nvPr>
        </p:nvSpPr>
        <p:spPr>
          <a:xfrm>
            <a:off x="989897" y="129994"/>
            <a:ext cx="10515600" cy="880791"/>
          </a:xfrm>
        </p:spPr>
        <p:txBody>
          <a:bodyPr/>
          <a:lstStyle/>
          <a:p>
            <a:pPr algn="ctr"/>
            <a:r>
              <a:rPr lang="en-US" dirty="0"/>
              <a:t>Today’s Reality</a:t>
            </a:r>
          </a:p>
        </p:txBody>
      </p:sp>
      <p:pic>
        <p:nvPicPr>
          <p:cNvPr id="5" name="Content Placeholder 4" descr="A circular chart with text and arrows&#10;&#10;Description automatically generated">
            <a:extLst>
              <a:ext uri="{FF2B5EF4-FFF2-40B4-BE49-F238E27FC236}">
                <a16:creationId xmlns:a16="http://schemas.microsoft.com/office/drawing/2014/main" id="{D2CC8D12-9C8F-095C-FB83-0D7B364B278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55010" y="952080"/>
            <a:ext cx="5775926" cy="5775926"/>
          </a:xfrm>
        </p:spPr>
      </p:pic>
    </p:spTree>
    <p:extLst>
      <p:ext uri="{BB962C8B-B14F-4D97-AF65-F5344CB8AC3E}">
        <p14:creationId xmlns:p14="http://schemas.microsoft.com/office/powerpoint/2010/main" val="128687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BFAB-C05C-56FA-1A0C-7401DD0A083F}"/>
              </a:ext>
            </a:extLst>
          </p:cNvPr>
          <p:cNvSpPr>
            <a:spLocks noGrp="1"/>
          </p:cNvSpPr>
          <p:nvPr>
            <p:ph type="title"/>
          </p:nvPr>
        </p:nvSpPr>
        <p:spPr>
          <a:xfrm>
            <a:off x="838200" y="174626"/>
            <a:ext cx="10515600" cy="771344"/>
          </a:xfrm>
        </p:spPr>
        <p:txBody>
          <a:bodyPr/>
          <a:lstStyle/>
          <a:p>
            <a:pPr algn="ctr"/>
            <a:r>
              <a:rPr lang="en-US" dirty="0"/>
              <a:t>What is What?</a:t>
            </a:r>
          </a:p>
        </p:txBody>
      </p:sp>
      <p:pic>
        <p:nvPicPr>
          <p:cNvPr id="5" name="Content Placeholder 4" descr="A diagram of a diagram&#10;&#10;Description automatically generated with medium confidence">
            <a:extLst>
              <a:ext uri="{FF2B5EF4-FFF2-40B4-BE49-F238E27FC236}">
                <a16:creationId xmlns:a16="http://schemas.microsoft.com/office/drawing/2014/main" id="{288E4690-C3C3-2D1F-9821-E970EAADFBA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789899" y="1136470"/>
            <a:ext cx="6936850" cy="5381199"/>
          </a:xfrm>
        </p:spPr>
      </p:pic>
    </p:spTree>
    <p:extLst>
      <p:ext uri="{BB962C8B-B14F-4D97-AF65-F5344CB8AC3E}">
        <p14:creationId xmlns:p14="http://schemas.microsoft.com/office/powerpoint/2010/main" val="372508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F9BC52-24F7-541B-6634-297B028324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4169" y="149772"/>
            <a:ext cx="8917977" cy="6558455"/>
          </a:xfrm>
        </p:spPr>
      </p:pic>
      <p:sp>
        <p:nvSpPr>
          <p:cNvPr id="3" name="TextBox 2">
            <a:extLst>
              <a:ext uri="{FF2B5EF4-FFF2-40B4-BE49-F238E27FC236}">
                <a16:creationId xmlns:a16="http://schemas.microsoft.com/office/drawing/2014/main" id="{B804222C-1707-EBF9-8A23-FE091FA1CE5C}"/>
              </a:ext>
            </a:extLst>
          </p:cNvPr>
          <p:cNvSpPr txBox="1"/>
          <p:nvPr/>
        </p:nvSpPr>
        <p:spPr>
          <a:xfrm>
            <a:off x="1701438" y="6174350"/>
            <a:ext cx="60938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371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8760E64-5A41-72D1-579F-DC5F0A170A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623AD-63AA-F0A1-E51C-899445152F2E}"/>
              </a:ext>
            </a:extLst>
          </p:cNvPr>
          <p:cNvSpPr>
            <a:spLocks noGrp="1"/>
          </p:cNvSpPr>
          <p:nvPr>
            <p:ph type="title"/>
          </p:nvPr>
        </p:nvSpPr>
        <p:spPr>
          <a:xfrm>
            <a:off x="8079475" y="684945"/>
            <a:ext cx="3520854" cy="4311383"/>
          </a:xfrm>
        </p:spPr>
        <p:txBody>
          <a:bodyPr vert="horz" lIns="91440" tIns="45720" rIns="91440" bIns="45720" rtlCol="0" anchor="ctr">
            <a:normAutofit fontScale="90000"/>
          </a:bodyPr>
          <a:lstStyle/>
          <a:p>
            <a:r>
              <a:rPr lang="en-US" sz="4000" dirty="0">
                <a:latin typeface="Times New Roman" panose="02020603050405020304" pitchFamily="18" charset="0"/>
                <a:cs typeface="Times New Roman" panose="02020603050405020304" pitchFamily="18" charset="0"/>
              </a:rPr>
              <a:t>Generative AI in Higher Education:</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Language Learning &amp; Teaching – A Catalyst for Change?</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pic>
        <p:nvPicPr>
          <p:cNvPr id="5" name="Content Placeholder 4" descr="A room with many people and a colorful ceiling&#10;&#10;Description automatically generated with medium confidence">
            <a:extLst>
              <a:ext uri="{FF2B5EF4-FFF2-40B4-BE49-F238E27FC236}">
                <a16:creationId xmlns:a16="http://schemas.microsoft.com/office/drawing/2014/main" id="{7FD3F09F-D146-577C-3AE1-0F90476CC5C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08"/>
          <a:stretch/>
        </p:blipFill>
        <p:spPr>
          <a:xfrm>
            <a:off x="-2" y="10"/>
            <a:ext cx="7571799" cy="6857989"/>
          </a:xfrm>
          <a:prstGeom prst="rect">
            <a:avLst/>
          </a:prstGeom>
        </p:spPr>
      </p:pic>
    </p:spTree>
    <p:extLst>
      <p:ext uri="{BB962C8B-B14F-4D97-AF65-F5344CB8AC3E}">
        <p14:creationId xmlns:p14="http://schemas.microsoft.com/office/powerpoint/2010/main" val="14498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44E67-9CDA-2A9D-6AD8-C40F8AB329BA}"/>
              </a:ext>
            </a:extLst>
          </p:cNvPr>
          <p:cNvSpPr>
            <a:spLocks noGrp="1"/>
          </p:cNvSpPr>
          <p:nvPr>
            <p:ph type="title"/>
          </p:nvPr>
        </p:nvSpPr>
        <p:spPr>
          <a:xfrm>
            <a:off x="556532" y="643467"/>
            <a:ext cx="11210925" cy="744836"/>
          </a:xfrm>
          <a:prstGeom prst="ellipse">
            <a:avLst/>
          </a:prstGeom>
        </p:spPr>
        <p:txBody>
          <a:bodyPr vert="horz" lIns="91440" tIns="45720" rIns="91440" bIns="45720" rtlCol="0" anchor="ctr">
            <a:normAutofit fontScale="90000"/>
          </a:bodyPr>
          <a:lstStyle/>
          <a:p>
            <a:pPr algn="ctr"/>
            <a:r>
              <a:rPr lang="en-US" sz="3000" kern="1200" dirty="0">
                <a:solidFill>
                  <a:schemeClr val="bg1"/>
                </a:solidFill>
                <a:latin typeface="+mj-lt"/>
                <a:ea typeface="+mj-ea"/>
                <a:cs typeface="+mj-cs"/>
              </a:rPr>
              <a:t>Generative AI in Higher Education: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Language Learning &amp; Teaching</a:t>
            </a:r>
          </a:p>
        </p:txBody>
      </p:sp>
      <p:pic>
        <p:nvPicPr>
          <p:cNvPr id="14" name="Picture 13" descr="A diagram of information on a white background&#10;&#10;Description automatically generated">
            <a:extLst>
              <a:ext uri="{FF2B5EF4-FFF2-40B4-BE49-F238E27FC236}">
                <a16:creationId xmlns:a16="http://schemas.microsoft.com/office/drawing/2014/main" id="{903BDCE9-22B4-B6D1-B832-E4341712B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54" y="1675227"/>
            <a:ext cx="10339292" cy="4394199"/>
          </a:xfrm>
          <a:prstGeom prst="rect">
            <a:avLst/>
          </a:prstGeom>
        </p:spPr>
      </p:pic>
    </p:spTree>
    <p:extLst>
      <p:ext uri="{BB962C8B-B14F-4D97-AF65-F5344CB8AC3E}">
        <p14:creationId xmlns:p14="http://schemas.microsoft.com/office/powerpoint/2010/main" val="2558126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63A98-0D86-2408-C5C1-3AD10C1084A8}"/>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kern="1200" dirty="0">
                <a:solidFill>
                  <a:schemeClr val="bg1"/>
                </a:solidFill>
                <a:latin typeface="+mj-lt"/>
                <a:ea typeface="+mj-ea"/>
                <a:cs typeface="+mj-cs"/>
              </a:rPr>
              <a:t>At University and Beyond: The Role of Educators and Teachers</a:t>
            </a:r>
          </a:p>
        </p:txBody>
      </p:sp>
      <p:pic>
        <p:nvPicPr>
          <p:cNvPr id="4" name="Content Placeholder 3">
            <a:extLst>
              <a:ext uri="{FF2B5EF4-FFF2-40B4-BE49-F238E27FC236}">
                <a16:creationId xmlns:a16="http://schemas.microsoft.com/office/drawing/2014/main" id="{C63D42C7-6851-EA41-E21B-07FB6E20EB12}"/>
              </a:ext>
            </a:extLst>
          </p:cNvPr>
          <p:cNvPicPr>
            <a:picLocks noGrp="1" noChangeAspect="1"/>
          </p:cNvPicPr>
          <p:nvPr>
            <p:ph idx="1"/>
          </p:nvPr>
        </p:nvPicPr>
        <p:blipFill>
          <a:blip r:embed="rId3"/>
          <a:stretch>
            <a:fillRect/>
          </a:stretch>
        </p:blipFill>
        <p:spPr>
          <a:xfrm>
            <a:off x="1542427" y="1675227"/>
            <a:ext cx="9107146" cy="4394199"/>
          </a:xfrm>
          <a:prstGeom prst="rect">
            <a:avLst/>
          </a:prstGeom>
        </p:spPr>
      </p:pic>
      <p:sp>
        <p:nvSpPr>
          <p:cNvPr id="5" name="TextBox 4">
            <a:extLst>
              <a:ext uri="{FF2B5EF4-FFF2-40B4-BE49-F238E27FC236}">
                <a16:creationId xmlns:a16="http://schemas.microsoft.com/office/drawing/2014/main" id="{91F5E4CE-EA85-A1E3-5E10-E60BF36FD723}"/>
              </a:ext>
            </a:extLst>
          </p:cNvPr>
          <p:cNvSpPr txBox="1"/>
          <p:nvPr/>
        </p:nvSpPr>
        <p:spPr>
          <a:xfrm>
            <a:off x="800100" y="6356350"/>
            <a:ext cx="60938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tooltip="https://www.ictworks.org/practical-examples-artificial-intelligence/"/>
              </a:rPr>
              <a:t>This Photo</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5"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9545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1069</TotalTime>
  <Words>1213</Words>
  <Application>Microsoft Office PowerPoint</Application>
  <PresentationFormat>Широкоэкранный</PresentationFormat>
  <Paragraphs>111</Paragraphs>
  <Slides>27</Slides>
  <Notes>12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Aptos</vt:lpstr>
      <vt:lpstr>Aptos Display</vt:lpstr>
      <vt:lpstr>Arial</vt:lpstr>
      <vt:lpstr>PT Sans</vt:lpstr>
      <vt:lpstr>Times New Roman</vt:lpstr>
      <vt:lpstr>Office Theme</vt:lpstr>
      <vt:lpstr>Building an AI-Driven Ecosystem for Universities, Faculty &amp; Students</vt:lpstr>
      <vt:lpstr>Placeholder for Wordcloud activity Irina Can you create this activity – I can’t figurte out which tech tool will work in Russia</vt:lpstr>
      <vt:lpstr>Futuristic Scenario</vt:lpstr>
      <vt:lpstr>Today’s Reality</vt:lpstr>
      <vt:lpstr>What is What?</vt:lpstr>
      <vt:lpstr>Презентация PowerPoint</vt:lpstr>
      <vt:lpstr>Generative AI in Higher Education:   Language Learning &amp; Teaching – A Catalyst for Change? </vt:lpstr>
      <vt:lpstr>Generative AI in Higher Education:  Language Learning &amp; Teaching</vt:lpstr>
      <vt:lpstr>At University and Beyond: The Role of Educators and Teachers</vt:lpstr>
      <vt:lpstr>Презентация PowerPoint</vt:lpstr>
      <vt:lpstr>Презентация PowerPoint</vt:lpstr>
      <vt:lpstr>Explainability</vt:lpstr>
      <vt:lpstr>Placeholder for Survey Activity Irina would it be possible for you to create this survey so we know it will work?</vt:lpstr>
      <vt:lpstr>AI advancements &amp; Versatility</vt:lpstr>
      <vt:lpstr>  CICERO masters natural language to beat humans at Diplomacy https://arstechnica.com/information-technology/2022/11/meta-researchers-create-ai-that-masters-diplomacy-tricking-human-players/ </vt:lpstr>
      <vt:lpstr>Instruction based editing assistants for text-image generation</vt:lpstr>
      <vt:lpstr>Metaverses such as Agora World</vt:lpstr>
      <vt:lpstr>Intelligent Tutoring Systems (ITS)</vt:lpstr>
      <vt:lpstr>Biomimicry and Neuromimicry   </vt:lpstr>
      <vt:lpstr>Biomimicry in AI Development</vt:lpstr>
      <vt:lpstr>What might an AI-Driven Ecosystem for Universities, Faculty &amp; Students look like?</vt:lpstr>
      <vt:lpstr>Презентация PowerPoint</vt:lpstr>
      <vt:lpstr>Презентация PowerPoint</vt:lpstr>
      <vt:lpstr>Abreviated taxonomy of catastrophic AI risk </vt:lpstr>
      <vt:lpstr>Questions?</vt:lpstr>
      <vt:lpstr>End of Plenary Survey Placeholder Irina could you do this?</vt:lpstr>
      <vt:lpstr>Building an AI-Driven Ecosystem for Universities, Faculty &amp; Students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Cowin</dc:creator>
  <cp:lastModifiedBy>Ирина</cp:lastModifiedBy>
  <cp:revision>5</cp:revision>
  <dcterms:created xsi:type="dcterms:W3CDTF">2024-03-17T03:23:31Z</dcterms:created>
  <dcterms:modified xsi:type="dcterms:W3CDTF">2024-03-18T17:27:51Z</dcterms:modified>
</cp:coreProperties>
</file>